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35"/>
  </p:notesMasterIdLst>
  <p:handoutMasterIdLst>
    <p:handoutMasterId r:id="rId36"/>
  </p:handoutMasterIdLst>
  <p:sldIdLst>
    <p:sldId id="256" r:id="rId2"/>
    <p:sldId id="374" r:id="rId3"/>
    <p:sldId id="340" r:id="rId4"/>
    <p:sldId id="323" r:id="rId5"/>
    <p:sldId id="368" r:id="rId6"/>
    <p:sldId id="334" r:id="rId7"/>
    <p:sldId id="344" r:id="rId8"/>
    <p:sldId id="343" r:id="rId9"/>
    <p:sldId id="321" r:id="rId10"/>
    <p:sldId id="261" r:id="rId11"/>
    <p:sldId id="268" r:id="rId12"/>
    <p:sldId id="262" r:id="rId13"/>
    <p:sldId id="269" r:id="rId14"/>
    <p:sldId id="263" r:id="rId15"/>
    <p:sldId id="274" r:id="rId16"/>
    <p:sldId id="370" r:id="rId17"/>
    <p:sldId id="373" r:id="rId18"/>
    <p:sldId id="325" r:id="rId19"/>
    <p:sldId id="326" r:id="rId20"/>
    <p:sldId id="327" r:id="rId21"/>
    <p:sldId id="371" r:id="rId22"/>
    <p:sldId id="372" r:id="rId23"/>
    <p:sldId id="356" r:id="rId24"/>
    <p:sldId id="358" r:id="rId25"/>
    <p:sldId id="359" r:id="rId26"/>
    <p:sldId id="360" r:id="rId27"/>
    <p:sldId id="363" r:id="rId28"/>
    <p:sldId id="366" r:id="rId29"/>
    <p:sldId id="266" r:id="rId30"/>
    <p:sldId id="305" r:id="rId31"/>
    <p:sldId id="304" r:id="rId32"/>
    <p:sldId id="349" r:id="rId33"/>
    <p:sldId id="34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47" autoAdjust="0"/>
    <p:restoredTop sz="90964" autoAdjust="0"/>
  </p:normalViewPr>
  <p:slideViewPr>
    <p:cSldViewPr>
      <p:cViewPr>
        <p:scale>
          <a:sx n="50" d="100"/>
          <a:sy n="50" d="100"/>
        </p:scale>
        <p:origin x="-110" y="58"/>
      </p:cViewPr>
      <p:guideLst>
        <p:guide orient="horz" pos="2160"/>
        <p:guide pos="2880"/>
      </p:guideLst>
    </p:cSldViewPr>
  </p:slideViewPr>
  <p:outlineViewPr>
    <p:cViewPr>
      <p:scale>
        <a:sx n="33" d="100"/>
        <a:sy n="33" d="100"/>
      </p:scale>
      <p:origin x="0" y="1758"/>
    </p:cViewPr>
  </p:outlin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950663-6C22-4C3E-9AC3-CA4B0FBA37CC}" type="doc">
      <dgm:prSet loTypeId="urn:microsoft.com/office/officeart/2005/8/layout/cycle7" loCatId="cycle" qsTypeId="urn:microsoft.com/office/officeart/2005/8/quickstyle/simple1#1" qsCatId="simple" csTypeId="urn:microsoft.com/office/officeart/2005/8/colors/accent1_2#1" csCatId="accent1" phldr="1"/>
      <dgm:spPr/>
      <dgm:t>
        <a:bodyPr/>
        <a:lstStyle/>
        <a:p>
          <a:endParaRPr lang="en-US"/>
        </a:p>
      </dgm:t>
    </dgm:pt>
    <dgm:pt modelId="{12156147-FC27-4360-B944-14244B4A2D84}">
      <dgm:prSet phldrT="[Text]"/>
      <dgm:spPr/>
      <dgm:t>
        <a:bodyPr/>
        <a:lstStyle/>
        <a:p>
          <a:r>
            <a:rPr lang="en-US" dirty="0" smtClean="0"/>
            <a:t>UW EAL</a:t>
          </a:r>
          <a:endParaRPr lang="en-US" dirty="0"/>
        </a:p>
      </dgm:t>
    </dgm:pt>
    <dgm:pt modelId="{6CF68165-2210-48DF-8898-00B664EC396D}" type="parTrans" cxnId="{01A6BF3C-969B-479B-9A52-AAA5277AA783}">
      <dgm:prSet/>
      <dgm:spPr/>
      <dgm:t>
        <a:bodyPr/>
        <a:lstStyle/>
        <a:p>
          <a:endParaRPr lang="en-US"/>
        </a:p>
      </dgm:t>
    </dgm:pt>
    <dgm:pt modelId="{93E172AA-D28F-48BA-828A-28805B26A7DD}" type="sibTrans" cxnId="{01A6BF3C-969B-479B-9A52-AAA5277AA783}">
      <dgm:prSet/>
      <dgm:spPr/>
      <dgm:t>
        <a:bodyPr/>
        <a:lstStyle/>
        <a:p>
          <a:endParaRPr lang="en-US"/>
        </a:p>
      </dgm:t>
    </dgm:pt>
    <dgm:pt modelId="{E8FA69E9-E1ED-403B-A879-4357E5D04F66}">
      <dgm:prSet phldrT="[Text]"/>
      <dgm:spPr/>
      <dgm:t>
        <a:bodyPr/>
        <a:lstStyle/>
        <a:p>
          <a:r>
            <a:rPr lang="en-US" dirty="0" smtClean="0"/>
            <a:t>E-Service</a:t>
          </a:r>
          <a:endParaRPr lang="en-US" dirty="0"/>
        </a:p>
      </dgm:t>
    </dgm:pt>
    <dgm:pt modelId="{E5C05701-5648-44B1-8F6E-B7E4AACDC0A0}" type="parTrans" cxnId="{ACB480DB-EEF9-4A6C-9BE3-F295976CEE3D}">
      <dgm:prSet/>
      <dgm:spPr/>
      <dgm:t>
        <a:bodyPr/>
        <a:lstStyle/>
        <a:p>
          <a:endParaRPr lang="en-US"/>
        </a:p>
      </dgm:t>
    </dgm:pt>
    <dgm:pt modelId="{D88E43AB-FB1B-4528-B4F4-CAC25DF5FEC8}" type="sibTrans" cxnId="{ACB480DB-EEF9-4A6C-9BE3-F295976CEE3D}">
      <dgm:prSet/>
      <dgm:spPr/>
      <dgm:t>
        <a:bodyPr/>
        <a:lstStyle/>
        <a:p>
          <a:endParaRPr lang="en-US"/>
        </a:p>
      </dgm:t>
    </dgm:pt>
    <dgm:pt modelId="{24F15FB1-080C-43A5-AAB4-A0E2ACDE128B}">
      <dgm:prSet phldrT="[Text]"/>
      <dgm:spPr/>
      <dgm:t>
        <a:bodyPr/>
        <a:lstStyle/>
        <a:p>
          <a:r>
            <a:rPr lang="en-US" dirty="0" smtClean="0"/>
            <a:t>NCL</a:t>
          </a:r>
          <a:endParaRPr lang="en-US" dirty="0"/>
        </a:p>
      </dgm:t>
    </dgm:pt>
    <dgm:pt modelId="{E186A3D0-6D76-4F61-9DA3-C4C522AEF72F}" type="parTrans" cxnId="{4549103A-C753-4329-8F88-9A222FB805D3}">
      <dgm:prSet/>
      <dgm:spPr/>
      <dgm:t>
        <a:bodyPr/>
        <a:lstStyle/>
        <a:p>
          <a:endParaRPr lang="en-US"/>
        </a:p>
      </dgm:t>
    </dgm:pt>
    <dgm:pt modelId="{F3FD7F19-0F62-4D20-BE46-A45D64F2CCD2}" type="sibTrans" cxnId="{4549103A-C753-4329-8F88-9A222FB805D3}">
      <dgm:prSet/>
      <dgm:spPr/>
      <dgm:t>
        <a:bodyPr/>
        <a:lstStyle/>
        <a:p>
          <a:endParaRPr lang="en-US"/>
        </a:p>
      </dgm:t>
    </dgm:pt>
    <dgm:pt modelId="{8F83F04A-6521-40FE-B8D8-88D851DC43E2}" type="pres">
      <dgm:prSet presAssocID="{B4950663-6C22-4C3E-9AC3-CA4B0FBA37CC}" presName="Name0" presStyleCnt="0">
        <dgm:presLayoutVars>
          <dgm:dir/>
          <dgm:resizeHandles val="exact"/>
        </dgm:presLayoutVars>
      </dgm:prSet>
      <dgm:spPr/>
      <dgm:t>
        <a:bodyPr/>
        <a:lstStyle/>
        <a:p>
          <a:endParaRPr lang="en-US"/>
        </a:p>
      </dgm:t>
    </dgm:pt>
    <dgm:pt modelId="{9039891F-D2B3-43F7-ACA2-CE0769C4539F}" type="pres">
      <dgm:prSet presAssocID="{12156147-FC27-4360-B944-14244B4A2D84}" presName="node" presStyleLbl="node1" presStyleIdx="0" presStyleCnt="3">
        <dgm:presLayoutVars>
          <dgm:bulletEnabled val="1"/>
        </dgm:presLayoutVars>
      </dgm:prSet>
      <dgm:spPr/>
      <dgm:t>
        <a:bodyPr/>
        <a:lstStyle/>
        <a:p>
          <a:endParaRPr lang="en-US"/>
        </a:p>
      </dgm:t>
    </dgm:pt>
    <dgm:pt modelId="{92E17EB1-903F-4AEC-91DD-D0F0E4ABB971}" type="pres">
      <dgm:prSet presAssocID="{93E172AA-D28F-48BA-828A-28805B26A7DD}" presName="sibTrans" presStyleLbl="sibTrans2D1" presStyleIdx="0" presStyleCnt="3"/>
      <dgm:spPr/>
      <dgm:t>
        <a:bodyPr/>
        <a:lstStyle/>
        <a:p>
          <a:endParaRPr lang="en-US"/>
        </a:p>
      </dgm:t>
    </dgm:pt>
    <dgm:pt modelId="{4F4D13C7-0630-48D9-A8BE-5F853BD01003}" type="pres">
      <dgm:prSet presAssocID="{93E172AA-D28F-48BA-828A-28805B26A7DD}" presName="connectorText" presStyleLbl="sibTrans2D1" presStyleIdx="0" presStyleCnt="3"/>
      <dgm:spPr/>
      <dgm:t>
        <a:bodyPr/>
        <a:lstStyle/>
        <a:p>
          <a:endParaRPr lang="en-US"/>
        </a:p>
      </dgm:t>
    </dgm:pt>
    <dgm:pt modelId="{E0F9A9A9-D958-4214-8276-C885FBC53C53}" type="pres">
      <dgm:prSet presAssocID="{E8FA69E9-E1ED-403B-A879-4357E5D04F66}" presName="node" presStyleLbl="node1" presStyleIdx="1" presStyleCnt="3">
        <dgm:presLayoutVars>
          <dgm:bulletEnabled val="1"/>
        </dgm:presLayoutVars>
      </dgm:prSet>
      <dgm:spPr/>
      <dgm:t>
        <a:bodyPr/>
        <a:lstStyle/>
        <a:p>
          <a:endParaRPr lang="en-US"/>
        </a:p>
      </dgm:t>
    </dgm:pt>
    <dgm:pt modelId="{A17FF920-E7BD-4ACF-A95C-9EF000AD897A}" type="pres">
      <dgm:prSet presAssocID="{D88E43AB-FB1B-4528-B4F4-CAC25DF5FEC8}" presName="sibTrans" presStyleLbl="sibTrans2D1" presStyleIdx="1" presStyleCnt="3"/>
      <dgm:spPr/>
      <dgm:t>
        <a:bodyPr/>
        <a:lstStyle/>
        <a:p>
          <a:endParaRPr lang="en-US"/>
        </a:p>
      </dgm:t>
    </dgm:pt>
    <dgm:pt modelId="{AB9687F4-BA40-457F-A973-4655E946CCC9}" type="pres">
      <dgm:prSet presAssocID="{D88E43AB-FB1B-4528-B4F4-CAC25DF5FEC8}" presName="connectorText" presStyleLbl="sibTrans2D1" presStyleIdx="1" presStyleCnt="3"/>
      <dgm:spPr/>
      <dgm:t>
        <a:bodyPr/>
        <a:lstStyle/>
        <a:p>
          <a:endParaRPr lang="en-US"/>
        </a:p>
      </dgm:t>
    </dgm:pt>
    <dgm:pt modelId="{440B31B9-38F8-4D75-A0B2-1F855DD5640D}" type="pres">
      <dgm:prSet presAssocID="{24F15FB1-080C-43A5-AAB4-A0E2ACDE128B}" presName="node" presStyleLbl="node1" presStyleIdx="2" presStyleCnt="3">
        <dgm:presLayoutVars>
          <dgm:bulletEnabled val="1"/>
        </dgm:presLayoutVars>
      </dgm:prSet>
      <dgm:spPr/>
      <dgm:t>
        <a:bodyPr/>
        <a:lstStyle/>
        <a:p>
          <a:endParaRPr lang="en-US"/>
        </a:p>
      </dgm:t>
    </dgm:pt>
    <dgm:pt modelId="{F7D822AC-A6A4-4B26-9EFE-4AC8763D12B5}" type="pres">
      <dgm:prSet presAssocID="{F3FD7F19-0F62-4D20-BE46-A45D64F2CCD2}" presName="sibTrans" presStyleLbl="sibTrans2D1" presStyleIdx="2" presStyleCnt="3"/>
      <dgm:spPr/>
      <dgm:t>
        <a:bodyPr/>
        <a:lstStyle/>
        <a:p>
          <a:endParaRPr lang="en-US"/>
        </a:p>
      </dgm:t>
    </dgm:pt>
    <dgm:pt modelId="{D3CD69F2-CB22-4D28-868A-F5932BE7BCFE}" type="pres">
      <dgm:prSet presAssocID="{F3FD7F19-0F62-4D20-BE46-A45D64F2CCD2}" presName="connectorText" presStyleLbl="sibTrans2D1" presStyleIdx="2" presStyleCnt="3"/>
      <dgm:spPr/>
      <dgm:t>
        <a:bodyPr/>
        <a:lstStyle/>
        <a:p>
          <a:endParaRPr lang="en-US"/>
        </a:p>
      </dgm:t>
    </dgm:pt>
  </dgm:ptLst>
  <dgm:cxnLst>
    <dgm:cxn modelId="{E4669451-96F6-4E14-A5CD-B93954FAC64F}" type="presOf" srcId="{B4950663-6C22-4C3E-9AC3-CA4B0FBA37CC}" destId="{8F83F04A-6521-40FE-B8D8-88D851DC43E2}" srcOrd="0" destOrd="0" presId="urn:microsoft.com/office/officeart/2005/8/layout/cycle7"/>
    <dgm:cxn modelId="{5E35CCE2-0A46-47DF-91D7-9D9A3DFE964E}" type="presOf" srcId="{24F15FB1-080C-43A5-AAB4-A0E2ACDE128B}" destId="{440B31B9-38F8-4D75-A0B2-1F855DD5640D}" srcOrd="0" destOrd="0" presId="urn:microsoft.com/office/officeart/2005/8/layout/cycle7"/>
    <dgm:cxn modelId="{B03BF3A2-2E33-4218-8CEA-E55C742D41E8}" type="presOf" srcId="{93E172AA-D28F-48BA-828A-28805B26A7DD}" destId="{92E17EB1-903F-4AEC-91DD-D0F0E4ABB971}" srcOrd="0" destOrd="0" presId="urn:microsoft.com/office/officeart/2005/8/layout/cycle7"/>
    <dgm:cxn modelId="{5E4BDAFC-47AA-4AE8-A552-D5BA4B4CDFDE}" type="presOf" srcId="{93E172AA-D28F-48BA-828A-28805B26A7DD}" destId="{4F4D13C7-0630-48D9-A8BE-5F853BD01003}" srcOrd="1" destOrd="0" presId="urn:microsoft.com/office/officeart/2005/8/layout/cycle7"/>
    <dgm:cxn modelId="{A336F95B-106D-459B-87FA-C7F6631B6A25}" type="presOf" srcId="{E8FA69E9-E1ED-403B-A879-4357E5D04F66}" destId="{E0F9A9A9-D958-4214-8276-C885FBC53C53}" srcOrd="0" destOrd="0" presId="urn:microsoft.com/office/officeart/2005/8/layout/cycle7"/>
    <dgm:cxn modelId="{B5E9A123-3314-466B-8A5F-020CB01FBFD9}" type="presOf" srcId="{F3FD7F19-0F62-4D20-BE46-A45D64F2CCD2}" destId="{D3CD69F2-CB22-4D28-868A-F5932BE7BCFE}" srcOrd="1" destOrd="0" presId="urn:microsoft.com/office/officeart/2005/8/layout/cycle7"/>
    <dgm:cxn modelId="{F4E8970B-082C-44EF-8DF1-BBAED35C487B}" type="presOf" srcId="{D88E43AB-FB1B-4528-B4F4-CAC25DF5FEC8}" destId="{A17FF920-E7BD-4ACF-A95C-9EF000AD897A}" srcOrd="0" destOrd="0" presId="urn:microsoft.com/office/officeart/2005/8/layout/cycle7"/>
    <dgm:cxn modelId="{F20E9F70-D599-4FBE-80FA-AB96E1157498}" type="presOf" srcId="{F3FD7F19-0F62-4D20-BE46-A45D64F2CCD2}" destId="{F7D822AC-A6A4-4B26-9EFE-4AC8763D12B5}" srcOrd="0" destOrd="0" presId="urn:microsoft.com/office/officeart/2005/8/layout/cycle7"/>
    <dgm:cxn modelId="{4549103A-C753-4329-8F88-9A222FB805D3}" srcId="{B4950663-6C22-4C3E-9AC3-CA4B0FBA37CC}" destId="{24F15FB1-080C-43A5-AAB4-A0E2ACDE128B}" srcOrd="2" destOrd="0" parTransId="{E186A3D0-6D76-4F61-9DA3-C4C522AEF72F}" sibTransId="{F3FD7F19-0F62-4D20-BE46-A45D64F2CCD2}"/>
    <dgm:cxn modelId="{01A6BF3C-969B-479B-9A52-AAA5277AA783}" srcId="{B4950663-6C22-4C3E-9AC3-CA4B0FBA37CC}" destId="{12156147-FC27-4360-B944-14244B4A2D84}" srcOrd="0" destOrd="0" parTransId="{6CF68165-2210-48DF-8898-00B664EC396D}" sibTransId="{93E172AA-D28F-48BA-828A-28805B26A7DD}"/>
    <dgm:cxn modelId="{E4452FAB-9BEA-43DA-A820-C31BE36D416E}" type="presOf" srcId="{12156147-FC27-4360-B944-14244B4A2D84}" destId="{9039891F-D2B3-43F7-ACA2-CE0769C4539F}" srcOrd="0" destOrd="0" presId="urn:microsoft.com/office/officeart/2005/8/layout/cycle7"/>
    <dgm:cxn modelId="{4E1BD39E-2AF5-4F7A-B71E-55722F5E8837}" type="presOf" srcId="{D88E43AB-FB1B-4528-B4F4-CAC25DF5FEC8}" destId="{AB9687F4-BA40-457F-A973-4655E946CCC9}" srcOrd="1" destOrd="0" presId="urn:microsoft.com/office/officeart/2005/8/layout/cycle7"/>
    <dgm:cxn modelId="{ACB480DB-EEF9-4A6C-9BE3-F295976CEE3D}" srcId="{B4950663-6C22-4C3E-9AC3-CA4B0FBA37CC}" destId="{E8FA69E9-E1ED-403B-A879-4357E5D04F66}" srcOrd="1" destOrd="0" parTransId="{E5C05701-5648-44B1-8F6E-B7E4AACDC0A0}" sibTransId="{D88E43AB-FB1B-4528-B4F4-CAC25DF5FEC8}"/>
    <dgm:cxn modelId="{79808B47-F144-446A-92CA-AFBFD66F9BE7}" type="presParOf" srcId="{8F83F04A-6521-40FE-B8D8-88D851DC43E2}" destId="{9039891F-D2B3-43F7-ACA2-CE0769C4539F}" srcOrd="0" destOrd="0" presId="urn:microsoft.com/office/officeart/2005/8/layout/cycle7"/>
    <dgm:cxn modelId="{603F067E-5755-49F6-9816-7ED58EC95FE6}" type="presParOf" srcId="{8F83F04A-6521-40FE-B8D8-88D851DC43E2}" destId="{92E17EB1-903F-4AEC-91DD-D0F0E4ABB971}" srcOrd="1" destOrd="0" presId="urn:microsoft.com/office/officeart/2005/8/layout/cycle7"/>
    <dgm:cxn modelId="{025B16DA-AA78-40ED-B6BB-CBC0F0D6B789}" type="presParOf" srcId="{92E17EB1-903F-4AEC-91DD-D0F0E4ABB971}" destId="{4F4D13C7-0630-48D9-A8BE-5F853BD01003}" srcOrd="0" destOrd="0" presId="urn:microsoft.com/office/officeart/2005/8/layout/cycle7"/>
    <dgm:cxn modelId="{CB6DB364-8A4F-4142-B6EB-57D35D96B1C8}" type="presParOf" srcId="{8F83F04A-6521-40FE-B8D8-88D851DC43E2}" destId="{E0F9A9A9-D958-4214-8276-C885FBC53C53}" srcOrd="2" destOrd="0" presId="urn:microsoft.com/office/officeart/2005/8/layout/cycle7"/>
    <dgm:cxn modelId="{5A6D341E-CDFB-42C0-8FE4-5C257BC2C0E0}" type="presParOf" srcId="{8F83F04A-6521-40FE-B8D8-88D851DC43E2}" destId="{A17FF920-E7BD-4ACF-A95C-9EF000AD897A}" srcOrd="3" destOrd="0" presId="urn:microsoft.com/office/officeart/2005/8/layout/cycle7"/>
    <dgm:cxn modelId="{13DADB60-8852-4777-9C92-5C6D992C9A2E}" type="presParOf" srcId="{A17FF920-E7BD-4ACF-A95C-9EF000AD897A}" destId="{AB9687F4-BA40-457F-A973-4655E946CCC9}" srcOrd="0" destOrd="0" presId="urn:microsoft.com/office/officeart/2005/8/layout/cycle7"/>
    <dgm:cxn modelId="{E695B96F-12F2-477B-A8E4-3C2F9F353B0B}" type="presParOf" srcId="{8F83F04A-6521-40FE-B8D8-88D851DC43E2}" destId="{440B31B9-38F8-4D75-A0B2-1F855DD5640D}" srcOrd="4" destOrd="0" presId="urn:microsoft.com/office/officeart/2005/8/layout/cycle7"/>
    <dgm:cxn modelId="{DC819150-D5B5-4EA2-A177-F17B536F3593}" type="presParOf" srcId="{8F83F04A-6521-40FE-B8D8-88D851DC43E2}" destId="{F7D822AC-A6A4-4B26-9EFE-4AC8763D12B5}" srcOrd="5" destOrd="0" presId="urn:microsoft.com/office/officeart/2005/8/layout/cycle7"/>
    <dgm:cxn modelId="{F0120A79-BF7B-4676-AC63-73A6C6EE196D}" type="presParOf" srcId="{F7D822AC-A6A4-4B26-9EFE-4AC8763D12B5}" destId="{D3CD69F2-CB22-4D28-868A-F5932BE7BCFE}"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32D43D-FD31-4956-A3D4-9DD5812692D5}" type="doc">
      <dgm:prSet loTypeId="urn:microsoft.com/office/officeart/2005/8/layout/lProcess3" loCatId="process" qsTypeId="urn:microsoft.com/office/officeart/2005/8/quickstyle/simple1#5" qsCatId="simple" csTypeId="urn:microsoft.com/office/officeart/2005/8/colors/accent1_2#6" csCatId="accent1" phldr="1"/>
      <dgm:spPr/>
      <dgm:t>
        <a:bodyPr/>
        <a:lstStyle/>
        <a:p>
          <a:endParaRPr lang="en-US"/>
        </a:p>
      </dgm:t>
    </dgm:pt>
    <dgm:pt modelId="{6467F889-3B45-493E-88CB-A393230349F6}">
      <dgm:prSet phldrT="[Text]"/>
      <dgm:spPr/>
      <dgm:t>
        <a:bodyPr/>
        <a:lstStyle/>
        <a:p>
          <a:r>
            <a:rPr lang="en-US" dirty="0" smtClean="0"/>
            <a:t>Phase1</a:t>
          </a:r>
          <a:endParaRPr lang="en-US" dirty="0"/>
        </a:p>
      </dgm:t>
    </dgm:pt>
    <dgm:pt modelId="{7872C2D1-AD26-41DE-BBDA-F2609339A723}" type="parTrans" cxnId="{BB7759C4-51E6-4441-9909-3A33C13F04A1}">
      <dgm:prSet/>
      <dgm:spPr/>
      <dgm:t>
        <a:bodyPr/>
        <a:lstStyle/>
        <a:p>
          <a:endParaRPr lang="en-US"/>
        </a:p>
      </dgm:t>
    </dgm:pt>
    <dgm:pt modelId="{D765504E-8C50-4695-885B-9F9734145450}" type="sibTrans" cxnId="{BB7759C4-51E6-4441-9909-3A33C13F04A1}">
      <dgm:prSet/>
      <dgm:spPr/>
      <dgm:t>
        <a:bodyPr/>
        <a:lstStyle/>
        <a:p>
          <a:endParaRPr lang="en-US"/>
        </a:p>
      </dgm:t>
    </dgm:pt>
    <dgm:pt modelId="{096ED7EE-4CDF-46B3-947D-25D98E49BD76}">
      <dgm:prSet phldrT="[Text]" custT="1"/>
      <dgm:spPr/>
      <dgm:t>
        <a:bodyPr/>
        <a:lstStyle/>
        <a:p>
          <a:r>
            <a:rPr lang="en-US" sz="2000" dirty="0" smtClean="0"/>
            <a:t>128 titles</a:t>
          </a:r>
          <a:endParaRPr lang="en-US" sz="2000" dirty="0"/>
        </a:p>
      </dgm:t>
    </dgm:pt>
    <dgm:pt modelId="{81512986-BEAE-4A90-8996-2FC676BB1899}" type="parTrans" cxnId="{DB167063-294C-43CC-AF1F-063E26549BAD}">
      <dgm:prSet/>
      <dgm:spPr/>
      <dgm:t>
        <a:bodyPr/>
        <a:lstStyle/>
        <a:p>
          <a:endParaRPr lang="en-US"/>
        </a:p>
      </dgm:t>
    </dgm:pt>
    <dgm:pt modelId="{47DF134E-D002-47F5-9C05-D27D6D1D86E7}" type="sibTrans" cxnId="{DB167063-294C-43CC-AF1F-063E26549BAD}">
      <dgm:prSet/>
      <dgm:spPr/>
      <dgm:t>
        <a:bodyPr/>
        <a:lstStyle/>
        <a:p>
          <a:endParaRPr lang="en-US"/>
        </a:p>
      </dgm:t>
    </dgm:pt>
    <dgm:pt modelId="{5A6E2366-6F3F-42AB-A17A-FF59C8E6325A}">
      <dgm:prSet phldrT="[Text]" custT="1"/>
      <dgm:spPr/>
      <dgm:t>
        <a:bodyPr/>
        <a:lstStyle/>
        <a:p>
          <a:r>
            <a:rPr lang="en-US" sz="1600" dirty="0" smtClean="0"/>
            <a:t>73,102 images</a:t>
          </a:r>
          <a:endParaRPr lang="en-US" sz="1600" dirty="0"/>
        </a:p>
      </dgm:t>
    </dgm:pt>
    <dgm:pt modelId="{AD71F29E-63FE-44DA-B208-E2B4F2226F08}" type="parTrans" cxnId="{23F59C51-01CC-44CB-A655-FD17D2855219}">
      <dgm:prSet/>
      <dgm:spPr/>
      <dgm:t>
        <a:bodyPr/>
        <a:lstStyle/>
        <a:p>
          <a:endParaRPr lang="en-US"/>
        </a:p>
      </dgm:t>
    </dgm:pt>
    <dgm:pt modelId="{D4AEB2C6-6CD6-4A5B-B2F5-4271BBE1E61D}" type="sibTrans" cxnId="{23F59C51-01CC-44CB-A655-FD17D2855219}">
      <dgm:prSet/>
      <dgm:spPr/>
      <dgm:t>
        <a:bodyPr/>
        <a:lstStyle/>
        <a:p>
          <a:endParaRPr lang="en-US"/>
        </a:p>
      </dgm:t>
    </dgm:pt>
    <dgm:pt modelId="{626A8D9F-FB2D-461C-96DC-87A61C350CC7}">
      <dgm:prSet phldrT="[Text]"/>
      <dgm:spPr/>
      <dgm:t>
        <a:bodyPr/>
        <a:lstStyle/>
        <a:p>
          <a:r>
            <a:rPr lang="en-US" dirty="0" smtClean="0"/>
            <a:t>Phase2</a:t>
          </a:r>
          <a:endParaRPr lang="en-US" dirty="0"/>
        </a:p>
      </dgm:t>
    </dgm:pt>
    <dgm:pt modelId="{C8CBC45F-8357-4A89-B355-E58E075B0E8B}" type="parTrans" cxnId="{C45BBFA4-02F2-4821-AD16-BC19BEBE2580}">
      <dgm:prSet/>
      <dgm:spPr/>
      <dgm:t>
        <a:bodyPr/>
        <a:lstStyle/>
        <a:p>
          <a:endParaRPr lang="en-US"/>
        </a:p>
      </dgm:t>
    </dgm:pt>
    <dgm:pt modelId="{D6F1FE0C-31DC-4AFF-8CFC-384E907171EE}" type="sibTrans" cxnId="{C45BBFA4-02F2-4821-AD16-BC19BEBE2580}">
      <dgm:prSet/>
      <dgm:spPr/>
      <dgm:t>
        <a:bodyPr/>
        <a:lstStyle/>
        <a:p>
          <a:endParaRPr lang="en-US"/>
        </a:p>
      </dgm:t>
    </dgm:pt>
    <dgm:pt modelId="{14B2AB0A-2732-4F2A-82AB-6BE5197925F7}">
      <dgm:prSet phldrT="[Text]" custT="1"/>
      <dgm:spPr/>
      <dgm:t>
        <a:bodyPr/>
        <a:lstStyle/>
        <a:p>
          <a:r>
            <a:rPr lang="en-US" sz="2000" dirty="0" smtClean="0"/>
            <a:t>129 titles</a:t>
          </a:r>
          <a:endParaRPr lang="en-US" sz="2000" dirty="0"/>
        </a:p>
      </dgm:t>
    </dgm:pt>
    <dgm:pt modelId="{098701F0-7B06-4D93-92A8-925A4F7C8EEB}" type="parTrans" cxnId="{9FDB2A07-D80A-4AE3-A7B4-1B83AF6DA65D}">
      <dgm:prSet/>
      <dgm:spPr/>
      <dgm:t>
        <a:bodyPr/>
        <a:lstStyle/>
        <a:p>
          <a:endParaRPr lang="en-US"/>
        </a:p>
      </dgm:t>
    </dgm:pt>
    <dgm:pt modelId="{496B231E-7E24-4E8D-A547-5A6ED66352FB}" type="sibTrans" cxnId="{9FDB2A07-D80A-4AE3-A7B4-1B83AF6DA65D}">
      <dgm:prSet/>
      <dgm:spPr/>
      <dgm:t>
        <a:bodyPr/>
        <a:lstStyle/>
        <a:p>
          <a:endParaRPr lang="en-US"/>
        </a:p>
      </dgm:t>
    </dgm:pt>
    <dgm:pt modelId="{45CD7288-6CA8-4199-9ABD-28B061CA24C9}">
      <dgm:prSet phldrT="[Text]" custT="1"/>
      <dgm:spPr/>
      <dgm:t>
        <a:bodyPr/>
        <a:lstStyle/>
        <a:p>
          <a:pPr algn="ctr"/>
          <a:r>
            <a:rPr lang="en-US" sz="1600" dirty="0" smtClean="0"/>
            <a:t>78,049 images</a:t>
          </a:r>
          <a:endParaRPr lang="en-US" sz="1600" dirty="0"/>
        </a:p>
      </dgm:t>
    </dgm:pt>
    <dgm:pt modelId="{21ABE7AF-33E7-4149-B983-432C4BE38F3E}" type="parTrans" cxnId="{B1D8D22F-4DC7-488C-9167-C408DC6B9024}">
      <dgm:prSet/>
      <dgm:spPr/>
      <dgm:t>
        <a:bodyPr/>
        <a:lstStyle/>
        <a:p>
          <a:endParaRPr lang="en-US"/>
        </a:p>
      </dgm:t>
    </dgm:pt>
    <dgm:pt modelId="{D6D435EC-7CB7-47E7-A4D7-6771B13B966A}" type="sibTrans" cxnId="{B1D8D22F-4DC7-488C-9167-C408DC6B9024}">
      <dgm:prSet/>
      <dgm:spPr/>
      <dgm:t>
        <a:bodyPr/>
        <a:lstStyle/>
        <a:p>
          <a:endParaRPr lang="en-US"/>
        </a:p>
      </dgm:t>
    </dgm:pt>
    <dgm:pt modelId="{BB459075-A945-43CE-B65B-B2389A147B2A}">
      <dgm:prSet phldrT="[Text]"/>
      <dgm:spPr/>
      <dgm:t>
        <a:bodyPr/>
        <a:lstStyle/>
        <a:p>
          <a:r>
            <a:rPr lang="en-US" dirty="0" smtClean="0"/>
            <a:t>Phase3</a:t>
          </a:r>
          <a:endParaRPr lang="en-US" dirty="0"/>
        </a:p>
      </dgm:t>
    </dgm:pt>
    <dgm:pt modelId="{41C4644C-5591-41A5-8A9C-27744F0CC892}" type="parTrans" cxnId="{A776E3E3-96DD-4CB3-8EAD-BF4EBF6A0412}">
      <dgm:prSet/>
      <dgm:spPr/>
      <dgm:t>
        <a:bodyPr/>
        <a:lstStyle/>
        <a:p>
          <a:endParaRPr lang="en-US"/>
        </a:p>
      </dgm:t>
    </dgm:pt>
    <dgm:pt modelId="{41BB98B5-9E4B-4406-8B70-1F3CCD8C5317}" type="sibTrans" cxnId="{A776E3E3-96DD-4CB3-8EAD-BF4EBF6A0412}">
      <dgm:prSet/>
      <dgm:spPr/>
      <dgm:t>
        <a:bodyPr/>
        <a:lstStyle/>
        <a:p>
          <a:endParaRPr lang="en-US"/>
        </a:p>
      </dgm:t>
    </dgm:pt>
    <dgm:pt modelId="{D67220BA-AEB7-4DF1-929B-7155B87F5787}">
      <dgm:prSet phldrT="[Text]" custT="1"/>
      <dgm:spPr/>
      <dgm:t>
        <a:bodyPr/>
        <a:lstStyle/>
        <a:p>
          <a:r>
            <a:rPr lang="en-US" sz="2000" dirty="0" smtClean="0"/>
            <a:t>125 titles</a:t>
          </a:r>
          <a:endParaRPr lang="en-US" sz="2000" dirty="0"/>
        </a:p>
      </dgm:t>
    </dgm:pt>
    <dgm:pt modelId="{88801FCF-F838-420F-AA4F-B2A1031CD481}" type="parTrans" cxnId="{FDA25172-2C4B-4377-9AB7-F8A0E2B92C80}">
      <dgm:prSet/>
      <dgm:spPr/>
      <dgm:t>
        <a:bodyPr/>
        <a:lstStyle/>
        <a:p>
          <a:endParaRPr lang="en-US"/>
        </a:p>
      </dgm:t>
    </dgm:pt>
    <dgm:pt modelId="{49E11D51-CAD8-4A71-8E4F-C9423BC7533B}" type="sibTrans" cxnId="{FDA25172-2C4B-4377-9AB7-F8A0E2B92C80}">
      <dgm:prSet/>
      <dgm:spPr/>
      <dgm:t>
        <a:bodyPr/>
        <a:lstStyle/>
        <a:p>
          <a:endParaRPr lang="en-US"/>
        </a:p>
      </dgm:t>
    </dgm:pt>
    <dgm:pt modelId="{B3CE635C-D89E-4844-AEFC-AEC823A2ADFD}">
      <dgm:prSet phldrT="[Text]" custT="1"/>
      <dgm:spPr/>
      <dgm:t>
        <a:bodyPr/>
        <a:lstStyle/>
        <a:p>
          <a:r>
            <a:rPr lang="en-US" sz="1600" dirty="0" smtClean="0"/>
            <a:t>85,2</a:t>
          </a:r>
          <a:r>
            <a:rPr lang="en-US" altLang="zh-TW" sz="1600" dirty="0" smtClean="0"/>
            <a:t>73 </a:t>
          </a:r>
          <a:r>
            <a:rPr lang="en-US" sz="1600" dirty="0" smtClean="0"/>
            <a:t>images</a:t>
          </a:r>
          <a:endParaRPr lang="en-US" sz="1600" dirty="0"/>
        </a:p>
      </dgm:t>
    </dgm:pt>
    <dgm:pt modelId="{0524AB2B-C187-4302-8BC9-6CB1F5581100}" type="parTrans" cxnId="{86B82CEA-D969-443A-8EA8-6BD347BA440B}">
      <dgm:prSet/>
      <dgm:spPr/>
      <dgm:t>
        <a:bodyPr/>
        <a:lstStyle/>
        <a:p>
          <a:endParaRPr lang="en-US"/>
        </a:p>
      </dgm:t>
    </dgm:pt>
    <dgm:pt modelId="{292DDDAD-EB86-445F-B6F0-1824DF4546E5}" type="sibTrans" cxnId="{86B82CEA-D969-443A-8EA8-6BD347BA440B}">
      <dgm:prSet/>
      <dgm:spPr/>
      <dgm:t>
        <a:bodyPr/>
        <a:lstStyle/>
        <a:p>
          <a:endParaRPr lang="en-US"/>
        </a:p>
      </dgm:t>
    </dgm:pt>
    <dgm:pt modelId="{397C4A64-8339-4026-9FAC-583DCA964971}" type="pres">
      <dgm:prSet presAssocID="{0432D43D-FD31-4956-A3D4-9DD5812692D5}" presName="Name0" presStyleCnt="0">
        <dgm:presLayoutVars>
          <dgm:chPref val="3"/>
          <dgm:dir/>
          <dgm:animLvl val="lvl"/>
          <dgm:resizeHandles/>
        </dgm:presLayoutVars>
      </dgm:prSet>
      <dgm:spPr/>
      <dgm:t>
        <a:bodyPr/>
        <a:lstStyle/>
        <a:p>
          <a:endParaRPr lang="en-US"/>
        </a:p>
      </dgm:t>
    </dgm:pt>
    <dgm:pt modelId="{B2DF579D-595B-4321-94CF-B4A8DD3DB489}" type="pres">
      <dgm:prSet presAssocID="{6467F889-3B45-493E-88CB-A393230349F6}" presName="horFlow" presStyleCnt="0"/>
      <dgm:spPr/>
    </dgm:pt>
    <dgm:pt modelId="{8FED6F2D-9563-4E20-A19B-1CEB59233234}" type="pres">
      <dgm:prSet presAssocID="{6467F889-3B45-493E-88CB-A393230349F6}" presName="bigChev" presStyleLbl="node1" presStyleIdx="0" presStyleCnt="3"/>
      <dgm:spPr/>
      <dgm:t>
        <a:bodyPr/>
        <a:lstStyle/>
        <a:p>
          <a:endParaRPr lang="en-US"/>
        </a:p>
      </dgm:t>
    </dgm:pt>
    <dgm:pt modelId="{AF7C4CC9-B8EC-4569-8F47-814B768F487A}" type="pres">
      <dgm:prSet presAssocID="{81512986-BEAE-4A90-8996-2FC676BB1899}" presName="parTrans" presStyleCnt="0"/>
      <dgm:spPr/>
    </dgm:pt>
    <dgm:pt modelId="{F8C4CC45-BDF9-4E23-AE43-FEDC0C4022F4}" type="pres">
      <dgm:prSet presAssocID="{096ED7EE-4CDF-46B3-947D-25D98E49BD76}" presName="node" presStyleLbl="alignAccFollowNode1" presStyleIdx="0" presStyleCnt="6">
        <dgm:presLayoutVars>
          <dgm:bulletEnabled val="1"/>
        </dgm:presLayoutVars>
      </dgm:prSet>
      <dgm:spPr/>
      <dgm:t>
        <a:bodyPr/>
        <a:lstStyle/>
        <a:p>
          <a:endParaRPr lang="en-US"/>
        </a:p>
      </dgm:t>
    </dgm:pt>
    <dgm:pt modelId="{92F560D7-9315-4FFA-A3C3-3E341DAEABA4}" type="pres">
      <dgm:prSet presAssocID="{47DF134E-D002-47F5-9C05-D27D6D1D86E7}" presName="sibTrans" presStyleCnt="0"/>
      <dgm:spPr/>
    </dgm:pt>
    <dgm:pt modelId="{89A74014-B9E3-40CC-B8CB-CCF84EDC8F60}" type="pres">
      <dgm:prSet presAssocID="{5A6E2366-6F3F-42AB-A17A-FF59C8E6325A}" presName="node" presStyleLbl="alignAccFollowNode1" presStyleIdx="1" presStyleCnt="6">
        <dgm:presLayoutVars>
          <dgm:bulletEnabled val="1"/>
        </dgm:presLayoutVars>
      </dgm:prSet>
      <dgm:spPr/>
      <dgm:t>
        <a:bodyPr/>
        <a:lstStyle/>
        <a:p>
          <a:endParaRPr lang="en-US"/>
        </a:p>
      </dgm:t>
    </dgm:pt>
    <dgm:pt modelId="{1401256F-F8F7-4FC6-A03D-5EE1A1F8D017}" type="pres">
      <dgm:prSet presAssocID="{6467F889-3B45-493E-88CB-A393230349F6}" presName="vSp" presStyleCnt="0"/>
      <dgm:spPr/>
    </dgm:pt>
    <dgm:pt modelId="{D0E9C458-3B8A-48B5-959F-2EB8DE441CFD}" type="pres">
      <dgm:prSet presAssocID="{626A8D9F-FB2D-461C-96DC-87A61C350CC7}" presName="horFlow" presStyleCnt="0"/>
      <dgm:spPr/>
    </dgm:pt>
    <dgm:pt modelId="{56F98DB9-EBC7-40BD-BB4F-846F00577E36}" type="pres">
      <dgm:prSet presAssocID="{626A8D9F-FB2D-461C-96DC-87A61C350CC7}" presName="bigChev" presStyleLbl="node1" presStyleIdx="1" presStyleCnt="3"/>
      <dgm:spPr/>
      <dgm:t>
        <a:bodyPr/>
        <a:lstStyle/>
        <a:p>
          <a:endParaRPr lang="en-US"/>
        </a:p>
      </dgm:t>
    </dgm:pt>
    <dgm:pt modelId="{2A32F621-B6C6-4815-9D09-8C4AE18F0E28}" type="pres">
      <dgm:prSet presAssocID="{098701F0-7B06-4D93-92A8-925A4F7C8EEB}" presName="parTrans" presStyleCnt="0"/>
      <dgm:spPr/>
    </dgm:pt>
    <dgm:pt modelId="{22244CE2-4E5D-445D-91BB-69F08DD138E8}" type="pres">
      <dgm:prSet presAssocID="{14B2AB0A-2732-4F2A-82AB-6BE5197925F7}" presName="node" presStyleLbl="alignAccFollowNode1" presStyleIdx="2" presStyleCnt="6">
        <dgm:presLayoutVars>
          <dgm:bulletEnabled val="1"/>
        </dgm:presLayoutVars>
      </dgm:prSet>
      <dgm:spPr/>
      <dgm:t>
        <a:bodyPr/>
        <a:lstStyle/>
        <a:p>
          <a:endParaRPr lang="en-US"/>
        </a:p>
      </dgm:t>
    </dgm:pt>
    <dgm:pt modelId="{9BABF92C-AF76-41A5-A9F9-6388CD7296BC}" type="pres">
      <dgm:prSet presAssocID="{496B231E-7E24-4E8D-A547-5A6ED66352FB}" presName="sibTrans" presStyleCnt="0"/>
      <dgm:spPr/>
    </dgm:pt>
    <dgm:pt modelId="{6B827A48-CD50-432F-9C78-102D70C2A619}" type="pres">
      <dgm:prSet presAssocID="{45CD7288-6CA8-4199-9ABD-28B061CA24C9}" presName="node" presStyleLbl="alignAccFollowNode1" presStyleIdx="3" presStyleCnt="6">
        <dgm:presLayoutVars>
          <dgm:bulletEnabled val="1"/>
        </dgm:presLayoutVars>
      </dgm:prSet>
      <dgm:spPr/>
      <dgm:t>
        <a:bodyPr/>
        <a:lstStyle/>
        <a:p>
          <a:endParaRPr lang="en-US"/>
        </a:p>
      </dgm:t>
    </dgm:pt>
    <dgm:pt modelId="{04E2AA69-2E63-4822-9C2C-54AF16320F57}" type="pres">
      <dgm:prSet presAssocID="{626A8D9F-FB2D-461C-96DC-87A61C350CC7}" presName="vSp" presStyleCnt="0"/>
      <dgm:spPr/>
    </dgm:pt>
    <dgm:pt modelId="{18333E54-B808-4682-8057-FF1E76CA4F43}" type="pres">
      <dgm:prSet presAssocID="{BB459075-A945-43CE-B65B-B2389A147B2A}" presName="horFlow" presStyleCnt="0"/>
      <dgm:spPr/>
    </dgm:pt>
    <dgm:pt modelId="{890A9F22-83F9-4A7A-B144-9D5A504ED7AF}" type="pres">
      <dgm:prSet presAssocID="{BB459075-A945-43CE-B65B-B2389A147B2A}" presName="bigChev" presStyleLbl="node1" presStyleIdx="2" presStyleCnt="3"/>
      <dgm:spPr/>
      <dgm:t>
        <a:bodyPr/>
        <a:lstStyle/>
        <a:p>
          <a:endParaRPr lang="en-US"/>
        </a:p>
      </dgm:t>
    </dgm:pt>
    <dgm:pt modelId="{9932BC31-6F5E-4A0E-BBC1-78FB532C3187}" type="pres">
      <dgm:prSet presAssocID="{88801FCF-F838-420F-AA4F-B2A1031CD481}" presName="parTrans" presStyleCnt="0"/>
      <dgm:spPr/>
    </dgm:pt>
    <dgm:pt modelId="{4913A8C1-F34A-452B-A599-C31AC73FB9F7}" type="pres">
      <dgm:prSet presAssocID="{D67220BA-AEB7-4DF1-929B-7155B87F5787}" presName="node" presStyleLbl="alignAccFollowNode1" presStyleIdx="4" presStyleCnt="6">
        <dgm:presLayoutVars>
          <dgm:bulletEnabled val="1"/>
        </dgm:presLayoutVars>
      </dgm:prSet>
      <dgm:spPr/>
      <dgm:t>
        <a:bodyPr/>
        <a:lstStyle/>
        <a:p>
          <a:endParaRPr lang="en-US"/>
        </a:p>
      </dgm:t>
    </dgm:pt>
    <dgm:pt modelId="{BF365780-D983-4679-B7F4-8F8274C5AB8E}" type="pres">
      <dgm:prSet presAssocID="{49E11D51-CAD8-4A71-8E4F-C9423BC7533B}" presName="sibTrans" presStyleCnt="0"/>
      <dgm:spPr/>
    </dgm:pt>
    <dgm:pt modelId="{6F959AF3-2830-4B1B-BFF3-E866D951A273}" type="pres">
      <dgm:prSet presAssocID="{B3CE635C-D89E-4844-AEFC-AEC823A2ADFD}" presName="node" presStyleLbl="alignAccFollowNode1" presStyleIdx="5" presStyleCnt="6">
        <dgm:presLayoutVars>
          <dgm:bulletEnabled val="1"/>
        </dgm:presLayoutVars>
      </dgm:prSet>
      <dgm:spPr/>
      <dgm:t>
        <a:bodyPr/>
        <a:lstStyle/>
        <a:p>
          <a:endParaRPr lang="en-US"/>
        </a:p>
      </dgm:t>
    </dgm:pt>
  </dgm:ptLst>
  <dgm:cxnLst>
    <dgm:cxn modelId="{A776E3E3-96DD-4CB3-8EAD-BF4EBF6A0412}" srcId="{0432D43D-FD31-4956-A3D4-9DD5812692D5}" destId="{BB459075-A945-43CE-B65B-B2389A147B2A}" srcOrd="2" destOrd="0" parTransId="{41C4644C-5591-41A5-8A9C-27744F0CC892}" sibTransId="{41BB98B5-9E4B-4406-8B70-1F3CCD8C5317}"/>
    <dgm:cxn modelId="{C45BBFA4-02F2-4821-AD16-BC19BEBE2580}" srcId="{0432D43D-FD31-4956-A3D4-9DD5812692D5}" destId="{626A8D9F-FB2D-461C-96DC-87A61C350CC7}" srcOrd="1" destOrd="0" parTransId="{C8CBC45F-8357-4A89-B355-E58E075B0E8B}" sibTransId="{D6F1FE0C-31DC-4AFF-8CFC-384E907171EE}"/>
    <dgm:cxn modelId="{FDA25172-2C4B-4377-9AB7-F8A0E2B92C80}" srcId="{BB459075-A945-43CE-B65B-B2389A147B2A}" destId="{D67220BA-AEB7-4DF1-929B-7155B87F5787}" srcOrd="0" destOrd="0" parTransId="{88801FCF-F838-420F-AA4F-B2A1031CD481}" sibTransId="{49E11D51-CAD8-4A71-8E4F-C9423BC7533B}"/>
    <dgm:cxn modelId="{73B637E2-B5C4-4C9D-8EFA-360477106635}" type="presOf" srcId="{096ED7EE-4CDF-46B3-947D-25D98E49BD76}" destId="{F8C4CC45-BDF9-4E23-AE43-FEDC0C4022F4}" srcOrd="0" destOrd="0" presId="urn:microsoft.com/office/officeart/2005/8/layout/lProcess3"/>
    <dgm:cxn modelId="{BB7759C4-51E6-4441-9909-3A33C13F04A1}" srcId="{0432D43D-FD31-4956-A3D4-9DD5812692D5}" destId="{6467F889-3B45-493E-88CB-A393230349F6}" srcOrd="0" destOrd="0" parTransId="{7872C2D1-AD26-41DE-BBDA-F2609339A723}" sibTransId="{D765504E-8C50-4695-885B-9F9734145450}"/>
    <dgm:cxn modelId="{1C0C121B-42AD-436A-8965-7CDDDA0567E6}" type="presOf" srcId="{626A8D9F-FB2D-461C-96DC-87A61C350CC7}" destId="{56F98DB9-EBC7-40BD-BB4F-846F00577E36}" srcOrd="0" destOrd="0" presId="urn:microsoft.com/office/officeart/2005/8/layout/lProcess3"/>
    <dgm:cxn modelId="{E01B113E-642A-4FBD-B639-65091FBFE82A}" type="presOf" srcId="{14B2AB0A-2732-4F2A-82AB-6BE5197925F7}" destId="{22244CE2-4E5D-445D-91BB-69F08DD138E8}" srcOrd="0" destOrd="0" presId="urn:microsoft.com/office/officeart/2005/8/layout/lProcess3"/>
    <dgm:cxn modelId="{86B82CEA-D969-443A-8EA8-6BD347BA440B}" srcId="{BB459075-A945-43CE-B65B-B2389A147B2A}" destId="{B3CE635C-D89E-4844-AEFC-AEC823A2ADFD}" srcOrd="1" destOrd="0" parTransId="{0524AB2B-C187-4302-8BC9-6CB1F5581100}" sibTransId="{292DDDAD-EB86-445F-B6F0-1824DF4546E5}"/>
    <dgm:cxn modelId="{B5D3E5C1-51FE-41CF-AF13-BCC8621B5F69}" type="presOf" srcId="{5A6E2366-6F3F-42AB-A17A-FF59C8E6325A}" destId="{89A74014-B9E3-40CC-B8CB-CCF84EDC8F60}" srcOrd="0" destOrd="0" presId="urn:microsoft.com/office/officeart/2005/8/layout/lProcess3"/>
    <dgm:cxn modelId="{116D065D-C401-4DDE-9154-1295BB035A71}" type="presOf" srcId="{B3CE635C-D89E-4844-AEFC-AEC823A2ADFD}" destId="{6F959AF3-2830-4B1B-BFF3-E866D951A273}" srcOrd="0" destOrd="0" presId="urn:microsoft.com/office/officeart/2005/8/layout/lProcess3"/>
    <dgm:cxn modelId="{98834DC6-9D46-43E4-9640-BA173B365609}" type="presOf" srcId="{BB459075-A945-43CE-B65B-B2389A147B2A}" destId="{890A9F22-83F9-4A7A-B144-9D5A504ED7AF}" srcOrd="0" destOrd="0" presId="urn:microsoft.com/office/officeart/2005/8/layout/lProcess3"/>
    <dgm:cxn modelId="{066AB8AB-0DB0-4E5A-B849-B8E6472CE4E1}" type="presOf" srcId="{6467F889-3B45-493E-88CB-A393230349F6}" destId="{8FED6F2D-9563-4E20-A19B-1CEB59233234}" srcOrd="0" destOrd="0" presId="urn:microsoft.com/office/officeart/2005/8/layout/lProcess3"/>
    <dgm:cxn modelId="{9FDB2A07-D80A-4AE3-A7B4-1B83AF6DA65D}" srcId="{626A8D9F-FB2D-461C-96DC-87A61C350CC7}" destId="{14B2AB0A-2732-4F2A-82AB-6BE5197925F7}" srcOrd="0" destOrd="0" parTransId="{098701F0-7B06-4D93-92A8-925A4F7C8EEB}" sibTransId="{496B231E-7E24-4E8D-A547-5A6ED66352FB}"/>
    <dgm:cxn modelId="{B1D8D22F-4DC7-488C-9167-C408DC6B9024}" srcId="{626A8D9F-FB2D-461C-96DC-87A61C350CC7}" destId="{45CD7288-6CA8-4199-9ABD-28B061CA24C9}" srcOrd="1" destOrd="0" parTransId="{21ABE7AF-33E7-4149-B983-432C4BE38F3E}" sibTransId="{D6D435EC-7CB7-47E7-A4D7-6771B13B966A}"/>
    <dgm:cxn modelId="{4D1C3317-74B6-46C6-B539-BD8068A051D6}" type="presOf" srcId="{D67220BA-AEB7-4DF1-929B-7155B87F5787}" destId="{4913A8C1-F34A-452B-A599-C31AC73FB9F7}" srcOrd="0" destOrd="0" presId="urn:microsoft.com/office/officeart/2005/8/layout/lProcess3"/>
    <dgm:cxn modelId="{23F59C51-01CC-44CB-A655-FD17D2855219}" srcId="{6467F889-3B45-493E-88CB-A393230349F6}" destId="{5A6E2366-6F3F-42AB-A17A-FF59C8E6325A}" srcOrd="1" destOrd="0" parTransId="{AD71F29E-63FE-44DA-B208-E2B4F2226F08}" sibTransId="{D4AEB2C6-6CD6-4A5B-B2F5-4271BBE1E61D}"/>
    <dgm:cxn modelId="{DB167063-294C-43CC-AF1F-063E26549BAD}" srcId="{6467F889-3B45-493E-88CB-A393230349F6}" destId="{096ED7EE-4CDF-46B3-947D-25D98E49BD76}" srcOrd="0" destOrd="0" parTransId="{81512986-BEAE-4A90-8996-2FC676BB1899}" sibTransId="{47DF134E-D002-47F5-9C05-D27D6D1D86E7}"/>
    <dgm:cxn modelId="{2B672285-F528-4AD5-93DE-61738C95766E}" type="presOf" srcId="{45CD7288-6CA8-4199-9ABD-28B061CA24C9}" destId="{6B827A48-CD50-432F-9C78-102D70C2A619}" srcOrd="0" destOrd="0" presId="urn:microsoft.com/office/officeart/2005/8/layout/lProcess3"/>
    <dgm:cxn modelId="{625F28C9-A0B1-472C-AE55-0EF4F33B2B55}" type="presOf" srcId="{0432D43D-FD31-4956-A3D4-9DD5812692D5}" destId="{397C4A64-8339-4026-9FAC-583DCA964971}" srcOrd="0" destOrd="0" presId="urn:microsoft.com/office/officeart/2005/8/layout/lProcess3"/>
    <dgm:cxn modelId="{777A369B-4E60-46B0-90B6-76D5F7AA33CD}" type="presParOf" srcId="{397C4A64-8339-4026-9FAC-583DCA964971}" destId="{B2DF579D-595B-4321-94CF-B4A8DD3DB489}" srcOrd="0" destOrd="0" presId="urn:microsoft.com/office/officeart/2005/8/layout/lProcess3"/>
    <dgm:cxn modelId="{79994E44-6D27-44DE-AAD6-F0A4119C5CEA}" type="presParOf" srcId="{B2DF579D-595B-4321-94CF-B4A8DD3DB489}" destId="{8FED6F2D-9563-4E20-A19B-1CEB59233234}" srcOrd="0" destOrd="0" presId="urn:microsoft.com/office/officeart/2005/8/layout/lProcess3"/>
    <dgm:cxn modelId="{D4EC148D-750D-4897-AA32-4AB40AB4BC97}" type="presParOf" srcId="{B2DF579D-595B-4321-94CF-B4A8DD3DB489}" destId="{AF7C4CC9-B8EC-4569-8F47-814B768F487A}" srcOrd="1" destOrd="0" presId="urn:microsoft.com/office/officeart/2005/8/layout/lProcess3"/>
    <dgm:cxn modelId="{B7374418-E9CF-4E01-8E57-504A34DCA4C7}" type="presParOf" srcId="{B2DF579D-595B-4321-94CF-B4A8DD3DB489}" destId="{F8C4CC45-BDF9-4E23-AE43-FEDC0C4022F4}" srcOrd="2" destOrd="0" presId="urn:microsoft.com/office/officeart/2005/8/layout/lProcess3"/>
    <dgm:cxn modelId="{A30CD98A-7DB7-4FF5-8186-1D4362F6C43A}" type="presParOf" srcId="{B2DF579D-595B-4321-94CF-B4A8DD3DB489}" destId="{92F560D7-9315-4FFA-A3C3-3E341DAEABA4}" srcOrd="3" destOrd="0" presId="urn:microsoft.com/office/officeart/2005/8/layout/lProcess3"/>
    <dgm:cxn modelId="{611EB173-00EF-499D-AEBE-56E5B9E5A5D0}" type="presParOf" srcId="{B2DF579D-595B-4321-94CF-B4A8DD3DB489}" destId="{89A74014-B9E3-40CC-B8CB-CCF84EDC8F60}" srcOrd="4" destOrd="0" presId="urn:microsoft.com/office/officeart/2005/8/layout/lProcess3"/>
    <dgm:cxn modelId="{927E36C5-B0BE-435D-BF23-20E969BE8674}" type="presParOf" srcId="{397C4A64-8339-4026-9FAC-583DCA964971}" destId="{1401256F-F8F7-4FC6-A03D-5EE1A1F8D017}" srcOrd="1" destOrd="0" presId="urn:microsoft.com/office/officeart/2005/8/layout/lProcess3"/>
    <dgm:cxn modelId="{2D5A12BE-4712-4275-A805-3A2A33898DE7}" type="presParOf" srcId="{397C4A64-8339-4026-9FAC-583DCA964971}" destId="{D0E9C458-3B8A-48B5-959F-2EB8DE441CFD}" srcOrd="2" destOrd="0" presId="urn:microsoft.com/office/officeart/2005/8/layout/lProcess3"/>
    <dgm:cxn modelId="{DFEE38AB-EAE4-4AEF-9BEC-F45859B181F6}" type="presParOf" srcId="{D0E9C458-3B8A-48B5-959F-2EB8DE441CFD}" destId="{56F98DB9-EBC7-40BD-BB4F-846F00577E36}" srcOrd="0" destOrd="0" presId="urn:microsoft.com/office/officeart/2005/8/layout/lProcess3"/>
    <dgm:cxn modelId="{1D3841DE-7A13-46DD-BEA8-3A978B469413}" type="presParOf" srcId="{D0E9C458-3B8A-48B5-959F-2EB8DE441CFD}" destId="{2A32F621-B6C6-4815-9D09-8C4AE18F0E28}" srcOrd="1" destOrd="0" presId="urn:microsoft.com/office/officeart/2005/8/layout/lProcess3"/>
    <dgm:cxn modelId="{E2435945-0AEF-48B2-9DB2-124DC08EBE2B}" type="presParOf" srcId="{D0E9C458-3B8A-48B5-959F-2EB8DE441CFD}" destId="{22244CE2-4E5D-445D-91BB-69F08DD138E8}" srcOrd="2" destOrd="0" presId="urn:microsoft.com/office/officeart/2005/8/layout/lProcess3"/>
    <dgm:cxn modelId="{68185EF2-BEAA-4E61-8542-8F47AB5D2E79}" type="presParOf" srcId="{D0E9C458-3B8A-48B5-959F-2EB8DE441CFD}" destId="{9BABF92C-AF76-41A5-A9F9-6388CD7296BC}" srcOrd="3" destOrd="0" presId="urn:microsoft.com/office/officeart/2005/8/layout/lProcess3"/>
    <dgm:cxn modelId="{F5B4DD04-E6C0-4B99-8959-4526FE04A0A3}" type="presParOf" srcId="{D0E9C458-3B8A-48B5-959F-2EB8DE441CFD}" destId="{6B827A48-CD50-432F-9C78-102D70C2A619}" srcOrd="4" destOrd="0" presId="urn:microsoft.com/office/officeart/2005/8/layout/lProcess3"/>
    <dgm:cxn modelId="{12E85A05-A2C9-46FB-8A62-552EF379E02A}" type="presParOf" srcId="{397C4A64-8339-4026-9FAC-583DCA964971}" destId="{04E2AA69-2E63-4822-9C2C-54AF16320F57}" srcOrd="3" destOrd="0" presId="urn:microsoft.com/office/officeart/2005/8/layout/lProcess3"/>
    <dgm:cxn modelId="{204C9678-74CC-4A2A-B3D8-92ACAA837708}" type="presParOf" srcId="{397C4A64-8339-4026-9FAC-583DCA964971}" destId="{18333E54-B808-4682-8057-FF1E76CA4F43}" srcOrd="4" destOrd="0" presId="urn:microsoft.com/office/officeart/2005/8/layout/lProcess3"/>
    <dgm:cxn modelId="{6137DC8F-BB13-4FA9-86BB-F99E94DAB216}" type="presParOf" srcId="{18333E54-B808-4682-8057-FF1E76CA4F43}" destId="{890A9F22-83F9-4A7A-B144-9D5A504ED7AF}" srcOrd="0" destOrd="0" presId="urn:microsoft.com/office/officeart/2005/8/layout/lProcess3"/>
    <dgm:cxn modelId="{959B7FAF-3D98-43F9-B357-0DC3CC6DAD36}" type="presParOf" srcId="{18333E54-B808-4682-8057-FF1E76CA4F43}" destId="{9932BC31-6F5E-4A0E-BBC1-78FB532C3187}" srcOrd="1" destOrd="0" presId="urn:microsoft.com/office/officeart/2005/8/layout/lProcess3"/>
    <dgm:cxn modelId="{7FEA23B0-23D8-40CE-AE00-AF0BA999AA4F}" type="presParOf" srcId="{18333E54-B808-4682-8057-FF1E76CA4F43}" destId="{4913A8C1-F34A-452B-A599-C31AC73FB9F7}" srcOrd="2" destOrd="0" presId="urn:microsoft.com/office/officeart/2005/8/layout/lProcess3"/>
    <dgm:cxn modelId="{EF3D5E09-403B-4475-BCFA-90A757003FE5}" type="presParOf" srcId="{18333E54-B808-4682-8057-FF1E76CA4F43}" destId="{BF365780-D983-4679-B7F4-8F8274C5AB8E}" srcOrd="3" destOrd="0" presId="urn:microsoft.com/office/officeart/2005/8/layout/lProcess3"/>
    <dgm:cxn modelId="{4ECC0DB1-9FD8-4129-BE58-8BF74D0F7893}" type="presParOf" srcId="{18333E54-B808-4682-8057-FF1E76CA4F43}" destId="{6F959AF3-2830-4B1B-BFF3-E866D951A273}"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9891F-D2B3-43F7-ACA2-CE0769C4539F}">
      <dsp:nvSpPr>
        <dsp:cNvPr id="0" name=""/>
        <dsp:cNvSpPr/>
      </dsp:nvSpPr>
      <dsp:spPr>
        <a:xfrm>
          <a:off x="1424285" y="63911"/>
          <a:ext cx="1723429" cy="86171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UW EAL</a:t>
          </a:r>
          <a:endParaRPr lang="en-US" sz="2500" kern="1200" dirty="0"/>
        </a:p>
      </dsp:txBody>
      <dsp:txXfrm>
        <a:off x="1449524" y="89150"/>
        <a:ext cx="1672951" cy="811236"/>
      </dsp:txXfrm>
    </dsp:sp>
    <dsp:sp modelId="{92E17EB1-903F-4AEC-91DD-D0F0E4ABB971}">
      <dsp:nvSpPr>
        <dsp:cNvPr id="0" name=""/>
        <dsp:cNvSpPr/>
      </dsp:nvSpPr>
      <dsp:spPr>
        <a:xfrm rot="3600000">
          <a:off x="2548445" y="1576399"/>
          <a:ext cx="898197" cy="30160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638925" y="1636719"/>
        <a:ext cx="717237" cy="180960"/>
      </dsp:txXfrm>
    </dsp:sp>
    <dsp:sp modelId="{E0F9A9A9-D958-4214-8276-C885FBC53C53}">
      <dsp:nvSpPr>
        <dsp:cNvPr id="0" name=""/>
        <dsp:cNvSpPr/>
      </dsp:nvSpPr>
      <dsp:spPr>
        <a:xfrm>
          <a:off x="2847373" y="2528773"/>
          <a:ext cx="1723429" cy="86171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E-Service</a:t>
          </a:r>
          <a:endParaRPr lang="en-US" sz="2500" kern="1200" dirty="0"/>
        </a:p>
      </dsp:txBody>
      <dsp:txXfrm>
        <a:off x="2872612" y="2554012"/>
        <a:ext cx="1672951" cy="811236"/>
      </dsp:txXfrm>
    </dsp:sp>
    <dsp:sp modelId="{A17FF920-E7BD-4ACF-A95C-9EF000AD897A}">
      <dsp:nvSpPr>
        <dsp:cNvPr id="0" name=""/>
        <dsp:cNvSpPr/>
      </dsp:nvSpPr>
      <dsp:spPr>
        <a:xfrm rot="10800000">
          <a:off x="1836901" y="2808830"/>
          <a:ext cx="898197" cy="30160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927381" y="2869150"/>
        <a:ext cx="717237" cy="180960"/>
      </dsp:txXfrm>
    </dsp:sp>
    <dsp:sp modelId="{440B31B9-38F8-4D75-A0B2-1F855DD5640D}">
      <dsp:nvSpPr>
        <dsp:cNvPr id="0" name=""/>
        <dsp:cNvSpPr/>
      </dsp:nvSpPr>
      <dsp:spPr>
        <a:xfrm>
          <a:off x="1196" y="2528773"/>
          <a:ext cx="1723429" cy="86171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NCL</a:t>
          </a:r>
          <a:endParaRPr lang="en-US" sz="2500" kern="1200" dirty="0"/>
        </a:p>
      </dsp:txBody>
      <dsp:txXfrm>
        <a:off x="26435" y="2554012"/>
        <a:ext cx="1672951" cy="811236"/>
      </dsp:txXfrm>
    </dsp:sp>
    <dsp:sp modelId="{F7D822AC-A6A4-4B26-9EFE-4AC8763D12B5}">
      <dsp:nvSpPr>
        <dsp:cNvPr id="0" name=""/>
        <dsp:cNvSpPr/>
      </dsp:nvSpPr>
      <dsp:spPr>
        <a:xfrm rot="18000000">
          <a:off x="1125356" y="1576399"/>
          <a:ext cx="898197" cy="30160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215836" y="1636719"/>
        <a:ext cx="717237" cy="180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D6F2D-9563-4E20-A19B-1CEB59233234}">
      <dsp:nvSpPr>
        <dsp:cNvPr id="0" name=""/>
        <dsp:cNvSpPr/>
      </dsp:nvSpPr>
      <dsp:spPr>
        <a:xfrm>
          <a:off x="1852" y="154319"/>
          <a:ext cx="2862317" cy="1144927"/>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r>
            <a:rPr lang="en-US" sz="3800" kern="1200" dirty="0" smtClean="0"/>
            <a:t>Phase1</a:t>
          </a:r>
          <a:endParaRPr lang="en-US" sz="3800" kern="1200" dirty="0"/>
        </a:p>
      </dsp:txBody>
      <dsp:txXfrm>
        <a:off x="574316" y="154319"/>
        <a:ext cx="1717390" cy="1144927"/>
      </dsp:txXfrm>
    </dsp:sp>
    <dsp:sp modelId="{F8C4CC45-BDF9-4E23-AE43-FEDC0C4022F4}">
      <dsp:nvSpPr>
        <dsp:cNvPr id="0" name=""/>
        <dsp:cNvSpPr/>
      </dsp:nvSpPr>
      <dsp:spPr>
        <a:xfrm>
          <a:off x="2492069" y="251638"/>
          <a:ext cx="2375723" cy="950289"/>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128 titles</a:t>
          </a:r>
          <a:endParaRPr lang="en-US" sz="2000" kern="1200" dirty="0"/>
        </a:p>
      </dsp:txBody>
      <dsp:txXfrm>
        <a:off x="2967214" y="251638"/>
        <a:ext cx="1425434" cy="950289"/>
      </dsp:txXfrm>
    </dsp:sp>
    <dsp:sp modelId="{89A74014-B9E3-40CC-B8CB-CCF84EDC8F60}">
      <dsp:nvSpPr>
        <dsp:cNvPr id="0" name=""/>
        <dsp:cNvSpPr/>
      </dsp:nvSpPr>
      <dsp:spPr>
        <a:xfrm>
          <a:off x="4535191" y="251638"/>
          <a:ext cx="2375723" cy="950289"/>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73,102 images</a:t>
          </a:r>
          <a:endParaRPr lang="en-US" sz="1600" kern="1200" dirty="0"/>
        </a:p>
      </dsp:txBody>
      <dsp:txXfrm>
        <a:off x="5010336" y="251638"/>
        <a:ext cx="1425434" cy="950289"/>
      </dsp:txXfrm>
    </dsp:sp>
    <dsp:sp modelId="{56F98DB9-EBC7-40BD-BB4F-846F00577E36}">
      <dsp:nvSpPr>
        <dsp:cNvPr id="0" name=""/>
        <dsp:cNvSpPr/>
      </dsp:nvSpPr>
      <dsp:spPr>
        <a:xfrm>
          <a:off x="1852" y="1459536"/>
          <a:ext cx="2862317" cy="1144927"/>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r>
            <a:rPr lang="en-US" sz="3800" kern="1200" dirty="0" smtClean="0"/>
            <a:t>Phase2</a:t>
          </a:r>
          <a:endParaRPr lang="en-US" sz="3800" kern="1200" dirty="0"/>
        </a:p>
      </dsp:txBody>
      <dsp:txXfrm>
        <a:off x="574316" y="1459536"/>
        <a:ext cx="1717390" cy="1144927"/>
      </dsp:txXfrm>
    </dsp:sp>
    <dsp:sp modelId="{22244CE2-4E5D-445D-91BB-69F08DD138E8}">
      <dsp:nvSpPr>
        <dsp:cNvPr id="0" name=""/>
        <dsp:cNvSpPr/>
      </dsp:nvSpPr>
      <dsp:spPr>
        <a:xfrm>
          <a:off x="2492069" y="1556855"/>
          <a:ext cx="2375723" cy="950289"/>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129 titles</a:t>
          </a:r>
          <a:endParaRPr lang="en-US" sz="2000" kern="1200" dirty="0"/>
        </a:p>
      </dsp:txBody>
      <dsp:txXfrm>
        <a:off x="2967214" y="1556855"/>
        <a:ext cx="1425434" cy="950289"/>
      </dsp:txXfrm>
    </dsp:sp>
    <dsp:sp modelId="{6B827A48-CD50-432F-9C78-102D70C2A619}">
      <dsp:nvSpPr>
        <dsp:cNvPr id="0" name=""/>
        <dsp:cNvSpPr/>
      </dsp:nvSpPr>
      <dsp:spPr>
        <a:xfrm>
          <a:off x="4535191" y="1556855"/>
          <a:ext cx="2375723" cy="950289"/>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78,049 images</a:t>
          </a:r>
          <a:endParaRPr lang="en-US" sz="1600" kern="1200" dirty="0"/>
        </a:p>
      </dsp:txBody>
      <dsp:txXfrm>
        <a:off x="5010336" y="1556855"/>
        <a:ext cx="1425434" cy="950289"/>
      </dsp:txXfrm>
    </dsp:sp>
    <dsp:sp modelId="{890A9F22-83F9-4A7A-B144-9D5A504ED7AF}">
      <dsp:nvSpPr>
        <dsp:cNvPr id="0" name=""/>
        <dsp:cNvSpPr/>
      </dsp:nvSpPr>
      <dsp:spPr>
        <a:xfrm>
          <a:off x="1852" y="2764753"/>
          <a:ext cx="2862317" cy="1144927"/>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r>
            <a:rPr lang="en-US" sz="3800" kern="1200" dirty="0" smtClean="0"/>
            <a:t>Phase3</a:t>
          </a:r>
          <a:endParaRPr lang="en-US" sz="3800" kern="1200" dirty="0"/>
        </a:p>
      </dsp:txBody>
      <dsp:txXfrm>
        <a:off x="574316" y="2764753"/>
        <a:ext cx="1717390" cy="1144927"/>
      </dsp:txXfrm>
    </dsp:sp>
    <dsp:sp modelId="{4913A8C1-F34A-452B-A599-C31AC73FB9F7}">
      <dsp:nvSpPr>
        <dsp:cNvPr id="0" name=""/>
        <dsp:cNvSpPr/>
      </dsp:nvSpPr>
      <dsp:spPr>
        <a:xfrm>
          <a:off x="2492069" y="2862072"/>
          <a:ext cx="2375723" cy="950289"/>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125 titles</a:t>
          </a:r>
          <a:endParaRPr lang="en-US" sz="2000" kern="1200" dirty="0"/>
        </a:p>
      </dsp:txBody>
      <dsp:txXfrm>
        <a:off x="2967214" y="2862072"/>
        <a:ext cx="1425434" cy="950289"/>
      </dsp:txXfrm>
    </dsp:sp>
    <dsp:sp modelId="{6F959AF3-2830-4B1B-BFF3-E866D951A273}">
      <dsp:nvSpPr>
        <dsp:cNvPr id="0" name=""/>
        <dsp:cNvSpPr/>
      </dsp:nvSpPr>
      <dsp:spPr>
        <a:xfrm>
          <a:off x="4535191" y="2862072"/>
          <a:ext cx="2375723" cy="950289"/>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85,2</a:t>
          </a:r>
          <a:r>
            <a:rPr lang="en-US" altLang="zh-TW" sz="1600" kern="1200" dirty="0" smtClean="0"/>
            <a:t>73 </a:t>
          </a:r>
          <a:r>
            <a:rPr lang="en-US" sz="1600" kern="1200" dirty="0" smtClean="0"/>
            <a:t>images</a:t>
          </a:r>
          <a:endParaRPr lang="en-US" sz="1600" kern="1200" dirty="0"/>
        </a:p>
      </dsp:txBody>
      <dsp:txXfrm>
        <a:off x="5010336" y="2862072"/>
        <a:ext cx="1425434" cy="95028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58365A-1A25-4508-A9A0-160BEA1AE642}" type="datetimeFigureOut">
              <a:rPr lang="en-US" smtClean="0"/>
              <a:pPr/>
              <a:t>3/20/2013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A7E172-BFF6-4ACA-904A-1C2887A91310}" type="slidenum">
              <a:rPr lang="en-US" smtClean="0"/>
              <a:pPr/>
              <a:t>‹#›</a:t>
            </a:fld>
            <a:endParaRPr lang="en-US" dirty="0"/>
          </a:p>
        </p:txBody>
      </p:sp>
    </p:spTree>
    <p:extLst>
      <p:ext uri="{BB962C8B-B14F-4D97-AF65-F5344CB8AC3E}">
        <p14:creationId xmlns:p14="http://schemas.microsoft.com/office/powerpoint/2010/main" val="4216901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C7E210-67B9-4ACB-AE63-26B350F07F5B}" type="datetimeFigureOut">
              <a:rPr lang="en-US" smtClean="0"/>
              <a:pPr/>
              <a:t>3/20/2013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17A6E7-8E50-4096-8A23-1120993840E5}" type="slidenum">
              <a:rPr lang="en-US" smtClean="0"/>
              <a:pPr/>
              <a:t>‹#›</a:t>
            </a:fld>
            <a:endParaRPr lang="en-US" dirty="0"/>
          </a:p>
        </p:txBody>
      </p:sp>
    </p:spTree>
    <p:extLst>
      <p:ext uri="{BB962C8B-B14F-4D97-AF65-F5344CB8AC3E}">
        <p14:creationId xmlns:p14="http://schemas.microsoft.com/office/powerpoint/2010/main" val="1335653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10</a:t>
            </a:fld>
            <a:endParaRPr lang="en-US"/>
          </a:p>
        </p:txBody>
      </p:sp>
    </p:spTree>
    <p:extLst>
      <p:ext uri="{BB962C8B-B14F-4D97-AF65-F5344CB8AC3E}">
        <p14:creationId xmlns:p14="http://schemas.microsoft.com/office/powerpoint/2010/main" val="1991802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11</a:t>
            </a:fld>
            <a:endParaRPr lang="en-US"/>
          </a:p>
        </p:txBody>
      </p:sp>
    </p:spTree>
    <p:extLst>
      <p:ext uri="{BB962C8B-B14F-4D97-AF65-F5344CB8AC3E}">
        <p14:creationId xmlns:p14="http://schemas.microsoft.com/office/powerpoint/2010/main" val="251502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517A6E7-8E50-4096-8A23-1120993840E5}" type="slidenum">
              <a:rPr lang="en-US" smtClean="0"/>
              <a:pPr/>
              <a:t>12</a:t>
            </a:fld>
            <a:endParaRPr lang="en-US"/>
          </a:p>
        </p:txBody>
      </p:sp>
    </p:spTree>
    <p:extLst>
      <p:ext uri="{BB962C8B-B14F-4D97-AF65-F5344CB8AC3E}">
        <p14:creationId xmlns:p14="http://schemas.microsoft.com/office/powerpoint/2010/main" val="381328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13</a:t>
            </a:fld>
            <a:endParaRPr lang="en-US"/>
          </a:p>
        </p:txBody>
      </p:sp>
    </p:spTree>
    <p:extLst>
      <p:ext uri="{BB962C8B-B14F-4D97-AF65-F5344CB8AC3E}">
        <p14:creationId xmlns:p14="http://schemas.microsoft.com/office/powerpoint/2010/main" val="2934688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15</a:t>
            </a:fld>
            <a:endParaRPr lang="en-US"/>
          </a:p>
        </p:txBody>
      </p:sp>
    </p:spTree>
    <p:extLst>
      <p:ext uri="{BB962C8B-B14F-4D97-AF65-F5344CB8AC3E}">
        <p14:creationId xmlns:p14="http://schemas.microsoft.com/office/powerpoint/2010/main" val="558391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102023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18</a:t>
            </a:fld>
            <a:endParaRPr lang="en-US"/>
          </a:p>
        </p:txBody>
      </p:sp>
    </p:spTree>
    <p:extLst>
      <p:ext uri="{BB962C8B-B14F-4D97-AF65-F5344CB8AC3E}">
        <p14:creationId xmlns:p14="http://schemas.microsoft.com/office/powerpoint/2010/main" val="1685897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19</a:t>
            </a:fld>
            <a:endParaRPr lang="en-US"/>
          </a:p>
        </p:txBody>
      </p:sp>
    </p:spTree>
    <p:extLst>
      <p:ext uri="{BB962C8B-B14F-4D97-AF65-F5344CB8AC3E}">
        <p14:creationId xmlns:p14="http://schemas.microsoft.com/office/powerpoint/2010/main" val="143171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10000"/>
              </a:lnSpc>
            </a:pPr>
            <a:endParaRPr lang="en-US" sz="1200" dirty="0" smtClean="0"/>
          </a:p>
        </p:txBody>
      </p:sp>
      <p:sp>
        <p:nvSpPr>
          <p:cNvPr id="4" name="Slide Number Placeholder 3"/>
          <p:cNvSpPr>
            <a:spLocks noGrp="1"/>
          </p:cNvSpPr>
          <p:nvPr>
            <p:ph type="sldNum" sz="quarter" idx="10"/>
          </p:nvPr>
        </p:nvSpPr>
        <p:spPr/>
        <p:txBody>
          <a:bodyPr/>
          <a:lstStyle/>
          <a:p>
            <a:fld id="{F517A6E7-8E50-4096-8A23-1120993840E5}"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20</a:t>
            </a:fld>
            <a:endParaRPr lang="en-US"/>
          </a:p>
        </p:txBody>
      </p:sp>
    </p:spTree>
    <p:extLst>
      <p:ext uri="{BB962C8B-B14F-4D97-AF65-F5344CB8AC3E}">
        <p14:creationId xmlns:p14="http://schemas.microsoft.com/office/powerpoint/2010/main" val="236581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400" dirty="0" smtClean="0">
              <a:solidFill>
                <a:srgbClr val="FF0000"/>
              </a:solidFill>
              <a:latin typeface="Aharoni" pitchFamily="2" charset="-79"/>
              <a:cs typeface="Aharoni" pitchFamily="2" charset="-79"/>
            </a:endParaRPr>
          </a:p>
          <a:p>
            <a:r>
              <a:rPr lang="en-US" altLang="zh-TW" sz="2000" dirty="0" smtClean="0">
                <a:solidFill>
                  <a:srgbClr val="FF0000"/>
                </a:solidFill>
                <a:latin typeface="Arial" pitchFamily="34" charset="0"/>
                <a:cs typeface="Arial" pitchFamily="34" charset="0"/>
              </a:rPr>
              <a:t>open management software, water marking, integrated search,…</a:t>
            </a:r>
          </a:p>
        </p:txBody>
      </p:sp>
      <p:sp>
        <p:nvSpPr>
          <p:cNvPr id="4" name="Slide Number Placeholder 3"/>
          <p:cNvSpPr>
            <a:spLocks noGrp="1"/>
          </p:cNvSpPr>
          <p:nvPr>
            <p:ph type="sldNum" sz="quarter" idx="10"/>
          </p:nvPr>
        </p:nvSpPr>
        <p:spPr/>
        <p:txBody>
          <a:bodyPr/>
          <a:lstStyle/>
          <a:p>
            <a:fld id="{F517A6E7-8E50-4096-8A23-1120993840E5}"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28</a:t>
            </a:fld>
            <a:endParaRPr lang="en-US" dirty="0"/>
          </a:p>
        </p:txBody>
      </p:sp>
    </p:spTree>
    <p:extLst>
      <p:ext uri="{BB962C8B-B14F-4D97-AF65-F5344CB8AC3E}">
        <p14:creationId xmlns:p14="http://schemas.microsoft.com/office/powerpoint/2010/main" val="703251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preservation</a:t>
            </a:r>
            <a:r>
              <a:rPr lang="en-US" baseline="0" dirty="0" smtClean="0"/>
              <a:t> for example:</a:t>
            </a:r>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30</a:t>
            </a:fld>
            <a:endParaRPr lang="en-US"/>
          </a:p>
        </p:txBody>
      </p:sp>
    </p:spTree>
    <p:extLst>
      <p:ext uri="{BB962C8B-B14F-4D97-AF65-F5344CB8AC3E}">
        <p14:creationId xmlns:p14="http://schemas.microsoft.com/office/powerpoint/2010/main" val="2694510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31</a:t>
            </a:fld>
            <a:endParaRPr lang="en-US"/>
          </a:p>
        </p:txBody>
      </p:sp>
    </p:spTree>
    <p:extLst>
      <p:ext uri="{BB962C8B-B14F-4D97-AF65-F5344CB8AC3E}">
        <p14:creationId xmlns:p14="http://schemas.microsoft.com/office/powerpoint/2010/main" val="4206275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32</a:t>
            </a:fld>
            <a:endParaRPr lang="en-US" dirty="0"/>
          </a:p>
        </p:txBody>
      </p:sp>
    </p:spTree>
    <p:extLst>
      <p:ext uri="{BB962C8B-B14F-4D97-AF65-F5344CB8AC3E}">
        <p14:creationId xmlns:p14="http://schemas.microsoft.com/office/powerpoint/2010/main" val="2908588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33</a:t>
            </a:fld>
            <a:endParaRPr lang="en-US" dirty="0"/>
          </a:p>
        </p:txBody>
      </p:sp>
    </p:spTree>
    <p:extLst>
      <p:ext uri="{BB962C8B-B14F-4D97-AF65-F5344CB8AC3E}">
        <p14:creationId xmlns:p14="http://schemas.microsoft.com/office/powerpoint/2010/main" val="3203824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3</a:t>
            </a:fld>
            <a:endParaRPr lang="en-US"/>
          </a:p>
        </p:txBody>
      </p:sp>
    </p:spTree>
    <p:extLst>
      <p:ext uri="{BB962C8B-B14F-4D97-AF65-F5344CB8AC3E}">
        <p14:creationId xmlns:p14="http://schemas.microsoft.com/office/powerpoint/2010/main" val="24293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ja-JP" sz="2400" dirty="0" smtClean="0">
              <a:solidFill>
                <a:srgbClr val="990000"/>
              </a:solidFill>
              <a:ea typeface="標楷體" pitchFamily="65" charset="-120"/>
            </a:endParaRPr>
          </a:p>
          <a:p>
            <a:r>
              <a:rPr lang="en-US" altLang="ja-JP" sz="2400" dirty="0" smtClean="0">
                <a:solidFill>
                  <a:srgbClr val="990000"/>
                </a:solidFill>
                <a:ea typeface="標楷體" pitchFamily="65" charset="-120"/>
              </a:rPr>
              <a:t>UW – NCL Chinese Rare Book Project </a:t>
            </a:r>
            <a:r>
              <a:rPr lang="en-US" altLang="ja-JP" sz="2400" dirty="0" smtClean="0">
                <a:solidFill>
                  <a:srgbClr val="990000"/>
                </a:solidFill>
                <a:ea typeface="標楷體" pitchFamily="65" charset="-120"/>
              </a:rPr>
              <a:t>was launched</a:t>
            </a:r>
            <a:r>
              <a:rPr lang="en-US" altLang="ja-JP" sz="2400" baseline="0" dirty="0" smtClean="0">
                <a:solidFill>
                  <a:srgbClr val="990000"/>
                </a:solidFill>
                <a:ea typeface="標楷體" pitchFamily="65" charset="-120"/>
              </a:rPr>
              <a:t> in 2010 when an agreement was signed between the two institutions in Nov. 2009. The </a:t>
            </a:r>
            <a:r>
              <a:rPr lang="en-US" dirty="0" smtClean="0"/>
              <a:t>Agreement established </a:t>
            </a:r>
            <a:r>
              <a:rPr lang="en-US" dirty="0" smtClean="0"/>
              <a:t>the terms and conditions under which UWL</a:t>
            </a:r>
          </a:p>
          <a:p>
            <a:pPr>
              <a:defRPr/>
            </a:pPr>
            <a:r>
              <a:rPr lang="en-US" dirty="0" smtClean="0"/>
              <a:t>and NCL will cooperate to facilitate the digitization and computer-readable description of</a:t>
            </a:r>
          </a:p>
          <a:p>
            <a:pPr>
              <a:defRPr/>
            </a:pPr>
            <a:r>
              <a:rPr lang="en-US" dirty="0" smtClean="0"/>
              <a:t>selected Chinese rare book materials from the collections of the UWL. These</a:t>
            </a:r>
          </a:p>
          <a:p>
            <a:pPr>
              <a:defRPr/>
            </a:pPr>
            <a:r>
              <a:rPr lang="en-US" dirty="0" smtClean="0"/>
              <a:t>materials will be made available to users on the NCL web site and  on the</a:t>
            </a:r>
          </a:p>
          <a:p>
            <a:pPr>
              <a:defRPr/>
            </a:pPr>
            <a:r>
              <a:rPr lang="en-US" dirty="0" smtClean="0"/>
              <a:t>UWL web site. Under this Agreement, the focus will be on digitization of selected East Asia Library rare books that NCL does not have, both by title and by edition.</a:t>
            </a:r>
          </a:p>
          <a:p>
            <a:pPr>
              <a:defRPr/>
            </a:pPr>
            <a:endParaRPr lang="en-US" dirty="0" smtClean="0"/>
          </a:p>
          <a:p>
            <a:pPr>
              <a:defRPr/>
            </a:pPr>
            <a:r>
              <a:rPr lang="zh-TW" altLang="en-US" dirty="0" smtClean="0"/>
              <a:t>國國家圖書館與美國華盛頓大學圖書館達成協議如下： </a:t>
            </a:r>
            <a:r>
              <a:rPr lang="en-US" altLang="zh-TW" dirty="0" smtClean="0"/>
              <a:t>(The agreement addresses the following: )</a:t>
            </a:r>
          </a:p>
          <a:p>
            <a:pPr>
              <a:defRPr/>
            </a:pPr>
            <a:endParaRPr lang="zh-TW" altLang="en-US" dirty="0" smtClean="0"/>
          </a:p>
          <a:p>
            <a:pPr>
              <a:defRPr/>
            </a:pPr>
            <a:r>
              <a:rPr lang="zh-TW" altLang="en-US" dirty="0" smtClean="0"/>
              <a:t>一、合作時間：</a:t>
            </a:r>
            <a:r>
              <a:rPr lang="en-US" altLang="zh-TW" dirty="0" smtClean="0"/>
              <a:t>2010</a:t>
            </a:r>
            <a:r>
              <a:rPr lang="zh-TW" altLang="en-US" dirty="0" smtClean="0"/>
              <a:t>年</a:t>
            </a:r>
            <a:r>
              <a:rPr lang="en-US" altLang="zh-TW" dirty="0" smtClean="0"/>
              <a:t>1</a:t>
            </a:r>
            <a:r>
              <a:rPr lang="zh-TW" altLang="en-US" dirty="0" smtClean="0"/>
              <a:t>月</a:t>
            </a:r>
            <a:r>
              <a:rPr lang="en-US" altLang="zh-TW" dirty="0" smtClean="0"/>
              <a:t>1</a:t>
            </a:r>
            <a:r>
              <a:rPr lang="zh-TW" altLang="en-US" dirty="0" smtClean="0"/>
              <a:t>日至</a:t>
            </a:r>
            <a:r>
              <a:rPr lang="en-US" altLang="zh-TW" dirty="0" smtClean="0"/>
              <a:t>2012</a:t>
            </a:r>
            <a:r>
              <a:rPr lang="zh-TW" altLang="en-US" dirty="0" smtClean="0"/>
              <a:t>年</a:t>
            </a:r>
            <a:r>
              <a:rPr lang="en-US" altLang="zh-TW" dirty="0" smtClean="0"/>
              <a:t>12</a:t>
            </a:r>
            <a:r>
              <a:rPr lang="zh-TW" altLang="en-US" dirty="0" smtClean="0"/>
              <a:t>月</a:t>
            </a:r>
            <a:r>
              <a:rPr lang="en-US" altLang="zh-TW" dirty="0" smtClean="0"/>
              <a:t>31</a:t>
            </a:r>
            <a:r>
              <a:rPr lang="zh-TW" altLang="en-US" dirty="0" smtClean="0"/>
              <a:t>日止。 </a:t>
            </a:r>
            <a:r>
              <a:rPr lang="en-US" altLang="zh-TW" dirty="0" smtClean="0"/>
              <a:t>(Timeline of the cooperation: January 1, 2010 –</a:t>
            </a:r>
            <a:r>
              <a:rPr lang="zh-TW" altLang="en-US" dirty="0" smtClean="0"/>
              <a:t> </a:t>
            </a:r>
            <a:r>
              <a:rPr lang="en-US" altLang="zh-TW" dirty="0" smtClean="0"/>
              <a:t>Dec. 31, 2012.)</a:t>
            </a:r>
            <a:endParaRPr lang="zh-TW" altLang="en-US" dirty="0" smtClean="0"/>
          </a:p>
          <a:p>
            <a:pPr>
              <a:defRPr/>
            </a:pPr>
            <a:r>
              <a:rPr lang="zh-TW" altLang="en-US" dirty="0" smtClean="0"/>
              <a:t>二、合作範圍：美國華盛頓大學圖書館館藏中文善本古籍數位化分期進行：第一階段掃描館藏互不重複者，第二階段繼續掃描兩館館藏皆有相同題名但版本不同者，第三階段掃描兩館缺卷或殘本的善本古籍。</a:t>
            </a:r>
            <a:r>
              <a:rPr lang="en-US" altLang="zh-TW" dirty="0" smtClean="0"/>
              <a:t>2010</a:t>
            </a:r>
            <a:r>
              <a:rPr lang="zh-TW" altLang="en-US" dirty="0" smtClean="0"/>
              <a:t>年預計數位掃描古籍文獻</a:t>
            </a:r>
            <a:r>
              <a:rPr lang="en-US" altLang="zh-TW" dirty="0" smtClean="0"/>
              <a:t>80,000</a:t>
            </a:r>
            <a:r>
              <a:rPr lang="zh-TW" altLang="en-US" dirty="0" smtClean="0"/>
              <a:t>影幅。 </a:t>
            </a:r>
            <a:r>
              <a:rPr lang="en-US" altLang="zh-TW" dirty="0" smtClean="0"/>
              <a:t>(Scope of this digital project: Chinese rare books held at UWL digitization schedule: 1</a:t>
            </a:r>
            <a:r>
              <a:rPr lang="en-US" altLang="zh-TW" baseline="30000" dirty="0" smtClean="0"/>
              <a:t>st </a:t>
            </a:r>
            <a:r>
              <a:rPr lang="en-US" altLang="zh-TW" dirty="0" smtClean="0"/>
              <a:t>period: scanning the titles that are not duplicated by NCL collections; 2</a:t>
            </a:r>
            <a:r>
              <a:rPr lang="en-US" altLang="zh-TW" baseline="30000" dirty="0" smtClean="0"/>
              <a:t>nd</a:t>
            </a:r>
            <a:r>
              <a:rPr lang="zh-TW" altLang="en-US" dirty="0" smtClean="0"/>
              <a:t> </a:t>
            </a:r>
            <a:r>
              <a:rPr lang="en-US" altLang="zh-TW" dirty="0" smtClean="0"/>
              <a:t>Period: scanning the duplicates titles but different editions 3</a:t>
            </a:r>
            <a:r>
              <a:rPr lang="en-US" altLang="zh-TW" baseline="30000" dirty="0" smtClean="0"/>
              <a:t>rd</a:t>
            </a:r>
            <a:r>
              <a:rPr lang="zh-TW" altLang="en-US" dirty="0" smtClean="0"/>
              <a:t> </a:t>
            </a:r>
            <a:r>
              <a:rPr lang="en-US" altLang="zh-TW" dirty="0" smtClean="0"/>
              <a:t>Period: scan missing volumes or missing pages of each other</a:t>
            </a:r>
            <a:r>
              <a:rPr lang="zh-TW" altLang="en-US" dirty="0" smtClean="0"/>
              <a:t>’</a:t>
            </a:r>
            <a:r>
              <a:rPr lang="en-US" altLang="zh-TW" dirty="0" smtClean="0"/>
              <a:t>s collections. Estimated scanning for 2010 will be 80,000 images)</a:t>
            </a:r>
            <a:endParaRPr lang="zh-TW" altLang="en-US" dirty="0" smtClean="0"/>
          </a:p>
          <a:p>
            <a:pPr>
              <a:defRPr/>
            </a:pPr>
            <a:r>
              <a:rPr lang="zh-TW" altLang="en-US" dirty="0" smtClean="0"/>
              <a:t>三、合作分工暨作業方式 </a:t>
            </a:r>
            <a:r>
              <a:rPr lang="en-US" altLang="zh-TW" dirty="0" smtClean="0"/>
              <a:t>(Division of responsibilities in the cooperation):</a:t>
            </a:r>
            <a:endParaRPr lang="zh-TW" altLang="en-US" dirty="0" smtClean="0"/>
          </a:p>
          <a:p>
            <a:pPr>
              <a:defRPr/>
            </a:pPr>
            <a:r>
              <a:rPr lang="en-US" altLang="zh-TW" dirty="0" smtClean="0"/>
              <a:t>1.</a:t>
            </a:r>
            <a:r>
              <a:rPr lang="zh-TW" altLang="en-US" dirty="0" smtClean="0"/>
              <a:t>美國華盛頓大學圖書館提供其館藏中文善本古籍原件暨掃描作業所需之獨立空間、網路傳輸設備；國家圖書館提供掃描作業設備及掃描作業人員，在美國華盛頓大學圖書館提供之場所進行掃描作業。</a:t>
            </a:r>
          </a:p>
          <a:p>
            <a:pPr>
              <a:defRPr/>
            </a:pPr>
            <a:r>
              <a:rPr lang="en-US" altLang="zh-TW" dirty="0" smtClean="0"/>
              <a:t>UWL will provide the rare Chinese books for scanning, office space for the scanning work, Internet equipment; NCL will provide scanning equipment and technicians. Scanning work will be done at the UWL.</a:t>
            </a:r>
            <a:endParaRPr lang="zh-TW" altLang="en-US" dirty="0" smtClean="0"/>
          </a:p>
          <a:p>
            <a:pPr>
              <a:defRPr/>
            </a:pPr>
            <a:r>
              <a:rPr lang="en-US" altLang="zh-TW" dirty="0" smtClean="0"/>
              <a:t>2.</a:t>
            </a:r>
            <a:r>
              <a:rPr lang="zh-TW" altLang="en-US" dirty="0" smtClean="0"/>
              <a:t>進行掃描之書目由國家圖書館進行目錄鍵檔；鍵檔作業程序遵循詮釋資料（</a:t>
            </a:r>
            <a:r>
              <a:rPr lang="en-US" altLang="zh-TW" dirty="0" smtClean="0"/>
              <a:t>metadata</a:t>
            </a:r>
            <a:r>
              <a:rPr lang="zh-TW" altLang="en-US" dirty="0" smtClean="0"/>
              <a:t>）鍵檔格式。掃描原始檔案為</a:t>
            </a:r>
            <a:r>
              <a:rPr lang="en-US" altLang="zh-TW" dirty="0" smtClean="0"/>
              <a:t>1</a:t>
            </a:r>
            <a:r>
              <a:rPr lang="zh-TW" altLang="en-US" dirty="0" smtClean="0"/>
              <a:t>：</a:t>
            </a:r>
            <a:r>
              <a:rPr lang="en-US" altLang="zh-TW" dirty="0" smtClean="0"/>
              <a:t>1</a:t>
            </a:r>
            <a:r>
              <a:rPr lang="zh-TW" altLang="en-US" dirty="0" smtClean="0"/>
              <a:t>比例跨頁掃描、</a:t>
            </a:r>
            <a:r>
              <a:rPr lang="en-US" altLang="zh-TW" dirty="0" smtClean="0"/>
              <a:t>24-bit</a:t>
            </a:r>
            <a:r>
              <a:rPr lang="zh-TW" altLang="en-US" dirty="0" smtClean="0"/>
              <a:t>影像、</a:t>
            </a:r>
            <a:r>
              <a:rPr lang="en-US" altLang="zh-TW" dirty="0" smtClean="0"/>
              <a:t>300dpi</a:t>
            </a:r>
            <a:r>
              <a:rPr lang="zh-TW" altLang="en-US" dirty="0" smtClean="0"/>
              <a:t>之彩色</a:t>
            </a:r>
            <a:r>
              <a:rPr lang="en-US" altLang="zh-TW" dirty="0" smtClean="0"/>
              <a:t>TIFF</a:t>
            </a:r>
            <a:r>
              <a:rPr lang="zh-TW" altLang="en-US" dirty="0" smtClean="0"/>
              <a:t>檔。</a:t>
            </a:r>
          </a:p>
          <a:p>
            <a:pPr>
              <a:defRPr/>
            </a:pPr>
            <a:r>
              <a:rPr lang="en-US" altLang="zh-TW" dirty="0" smtClean="0"/>
              <a:t>NCL will develop catalog for the books scanned according to metadata format. The original scanning will be 1:1 cross two </a:t>
            </a:r>
            <a:r>
              <a:rPr lang="en-US" altLang="zh-TW" dirty="0" err="1" smtClean="0"/>
              <a:t>pageas</a:t>
            </a:r>
            <a:r>
              <a:rPr lang="en-US" altLang="zh-TW" dirty="0" smtClean="0"/>
              <a:t>, and 24-bit images, 300pdi color TIFF file.</a:t>
            </a:r>
            <a:endParaRPr lang="zh-TW" altLang="en-US" dirty="0" smtClean="0"/>
          </a:p>
          <a:p>
            <a:pPr>
              <a:defRPr/>
            </a:pPr>
            <a:r>
              <a:rPr lang="en-US" altLang="zh-TW" dirty="0" smtClean="0"/>
              <a:t>3.</a:t>
            </a:r>
            <a:r>
              <a:rPr lang="zh-TW" altLang="en-US" dirty="0" smtClean="0"/>
              <a:t>掃描後之原始檔案，由國家圖書館製作</a:t>
            </a:r>
            <a:r>
              <a:rPr lang="en-US" altLang="zh-TW" dirty="0" smtClean="0"/>
              <a:t>300dpi TIFF</a:t>
            </a:r>
            <a:r>
              <a:rPr lang="zh-TW" altLang="en-US" dirty="0" smtClean="0"/>
              <a:t>之檔案貳套，並由國家圖書館再轉製為</a:t>
            </a:r>
            <a:r>
              <a:rPr lang="en-US" altLang="zh-TW" dirty="0" smtClean="0"/>
              <a:t>72dpi JPEG</a:t>
            </a:r>
            <a:r>
              <a:rPr lang="zh-TW" altLang="en-US" dirty="0" smtClean="0"/>
              <a:t>檔案貳套，分別由雙方持有各壹套。</a:t>
            </a:r>
          </a:p>
          <a:p>
            <a:pPr>
              <a:defRPr/>
            </a:pPr>
            <a:r>
              <a:rPr lang="en-US" altLang="zh-TW" dirty="0" smtClean="0"/>
              <a:t>The original files after scanning will be made two copies of 300dpi TIFF file, and then transferred into 72dpi JPEG file two copies for both party to hold one copy each.</a:t>
            </a:r>
            <a:endParaRPr lang="zh-TW" altLang="en-US" dirty="0" smtClean="0"/>
          </a:p>
          <a:p>
            <a:pPr>
              <a:defRPr/>
            </a:pPr>
            <a:r>
              <a:rPr lang="en-US" altLang="zh-TW" dirty="0" smtClean="0"/>
              <a:t>4.</a:t>
            </a:r>
            <a:r>
              <a:rPr lang="zh-TW" altLang="en-US" dirty="0" smtClean="0"/>
              <a:t>該數位化檔案，可於國家圖書館網站上提供公眾利用檢索。</a:t>
            </a:r>
          </a:p>
          <a:p>
            <a:pPr lvl="1">
              <a:defRPr/>
            </a:pPr>
            <a:r>
              <a:rPr lang="en-US" altLang="zh-TW" dirty="0" smtClean="0"/>
              <a:t>Digitized files will be loaded onto the website of NCL for public use.</a:t>
            </a:r>
            <a:endParaRPr lang="zh-TW" altLang="en-US" dirty="0" smtClean="0"/>
          </a:p>
          <a:p>
            <a:pPr>
              <a:defRPr/>
            </a:pPr>
            <a:endParaRPr lang="en-US" dirty="0" smtClean="0"/>
          </a:p>
          <a:p>
            <a:pPr eaLnBrk="1" hangingPunct="1">
              <a:spcBef>
                <a:spcPct val="0"/>
              </a:spcBef>
            </a:pPr>
            <a:endParaRPr lang="en-US" altLang="zh-TW" dirty="0"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FC362B-B7BA-4162-B92F-45F631A265CE}" type="slidenum">
              <a:rPr lang="en-US" altLang="zh-TW"/>
              <a:pPr fontAlgn="base">
                <a:spcBef>
                  <a:spcPct val="0"/>
                </a:spcBef>
                <a:spcAft>
                  <a:spcPct val="0"/>
                </a:spcAft>
                <a:defRPr/>
              </a:pPr>
              <a:t>5</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517A6E7-8E50-4096-8A23-1120993840E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7</a:t>
            </a:fld>
            <a:endParaRPr lang="en-US"/>
          </a:p>
        </p:txBody>
      </p:sp>
    </p:spTree>
    <p:extLst>
      <p:ext uri="{BB962C8B-B14F-4D97-AF65-F5344CB8AC3E}">
        <p14:creationId xmlns:p14="http://schemas.microsoft.com/office/powerpoint/2010/main" val="3704441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8</a:t>
            </a:fld>
            <a:endParaRPr lang="en-US"/>
          </a:p>
        </p:txBody>
      </p:sp>
    </p:spTree>
    <p:extLst>
      <p:ext uri="{BB962C8B-B14F-4D97-AF65-F5344CB8AC3E}">
        <p14:creationId xmlns:p14="http://schemas.microsoft.com/office/powerpoint/2010/main" val="626197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17A6E7-8E50-4096-8A23-1120993840E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3/20/2013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3/20/2013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3/20/2013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3/20/2013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3/20/2013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3/20/2013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3/20/2013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3/20/2013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3/20/2013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3/20/2013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3/20/2013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3/20/2013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2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12.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www.ncl.edu.tw/mp.asp?mp=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rbook2.ncl.edu.t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3.emf"/><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2.jpeg"/><Relationship Id="rId5" Type="http://schemas.openxmlformats.org/officeDocument/2006/relationships/diagramLayout" Target="../diagrams/layout1.xml"/><Relationship Id="rId10" Type="http://schemas.openxmlformats.org/officeDocument/2006/relationships/image" Target="../media/image11.jpeg"/><Relationship Id="rId4" Type="http://schemas.openxmlformats.org/officeDocument/2006/relationships/diagramData" Target="../diagrams/data1.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57201"/>
            <a:ext cx="7696200" cy="2362199"/>
          </a:xfrm>
        </p:spPr>
        <p:txBody>
          <a:bodyPr>
            <a:noAutofit/>
          </a:bodyPr>
          <a:lstStyle/>
          <a:p>
            <a:pPr algn="ctr"/>
            <a:r>
              <a:rPr lang="en-US" sz="3600" dirty="0" smtClean="0">
                <a:latin typeface="Berlin Sans FB Demi" pitchFamily="34" charset="0"/>
              </a:rPr>
              <a:t>REPORT ON UWL-NCL </a:t>
            </a:r>
            <a:br>
              <a:rPr lang="en-US" sz="3600" dirty="0" smtClean="0">
                <a:latin typeface="Berlin Sans FB Demi" pitchFamily="34" charset="0"/>
              </a:rPr>
            </a:br>
            <a:r>
              <a:rPr lang="en-US" sz="3600" dirty="0" smtClean="0">
                <a:latin typeface="Berlin Sans FB Demi" pitchFamily="34" charset="0"/>
              </a:rPr>
              <a:t>COLLABORATION: </a:t>
            </a:r>
            <a:br>
              <a:rPr lang="en-US" sz="3600" dirty="0" smtClean="0">
                <a:latin typeface="Berlin Sans FB Demi" pitchFamily="34" charset="0"/>
              </a:rPr>
            </a:br>
            <a:r>
              <a:rPr lang="en-US" sz="3600" dirty="0" smtClean="0">
                <a:latin typeface="Berlin Sans FB Demi" pitchFamily="34" charset="0"/>
              </a:rPr>
              <a:t> CHINESE RARE BOOKS DIGITAL PROJECT</a:t>
            </a:r>
            <a:endParaRPr lang="en-US" sz="3600" dirty="0">
              <a:latin typeface="Berlin Sans FB Demi" pitchFamily="34" charset="0"/>
            </a:endParaRPr>
          </a:p>
        </p:txBody>
      </p:sp>
      <p:sp>
        <p:nvSpPr>
          <p:cNvPr id="3" name="Subtitle 2"/>
          <p:cNvSpPr>
            <a:spLocks noGrp="1"/>
          </p:cNvSpPr>
          <p:nvPr>
            <p:ph type="subTitle" idx="1"/>
          </p:nvPr>
        </p:nvSpPr>
        <p:spPr>
          <a:xfrm>
            <a:off x="1219200" y="3505200"/>
            <a:ext cx="7406640" cy="1752600"/>
          </a:xfrm>
        </p:spPr>
        <p:txBody>
          <a:bodyPr>
            <a:normAutofit/>
          </a:bodyPr>
          <a:lstStyle/>
          <a:p>
            <a:pPr algn="ctr"/>
            <a:r>
              <a:rPr lang="en-US" dirty="0" smtClean="0">
                <a:latin typeface="Aharoni" pitchFamily="2" charset="-79"/>
                <a:cs typeface="Aharoni" pitchFamily="2" charset="-79"/>
              </a:rPr>
              <a:t>Zhijia Shen</a:t>
            </a:r>
          </a:p>
          <a:p>
            <a:pPr algn="ctr"/>
            <a:r>
              <a:rPr lang="en-US" dirty="0" smtClean="0">
                <a:latin typeface="Aharoni" pitchFamily="2" charset="-79"/>
                <a:cs typeface="Aharoni" pitchFamily="2" charset="-79"/>
              </a:rPr>
              <a:t>University of Washington Libraries</a:t>
            </a:r>
          </a:p>
          <a:p>
            <a:pPr algn="ctr"/>
            <a:r>
              <a:rPr lang="en-US" dirty="0" smtClean="0">
                <a:latin typeface="Aharoni" pitchFamily="2" charset="-79"/>
                <a:cs typeface="Aharoni" pitchFamily="2" charset="-79"/>
              </a:rPr>
              <a:t>March 2013, San Diego</a:t>
            </a:r>
          </a:p>
          <a:p>
            <a:pPr algn="ctr"/>
            <a:endParaRPr lang="en-US" dirty="0">
              <a:latin typeface="Aharoni" pitchFamily="2" charset="-79"/>
              <a:cs typeface="Aharoni" pitchFamily="2" charset="-79"/>
            </a:endParaRPr>
          </a:p>
        </p:txBody>
      </p:sp>
      <p:pic>
        <p:nvPicPr>
          <p:cNvPr id="5" name="Picture 4" descr="untitled.bmp"/>
          <p:cNvPicPr>
            <a:picLocks noChangeAspect="1"/>
          </p:cNvPicPr>
          <p:nvPr/>
        </p:nvPicPr>
        <p:blipFill>
          <a:blip r:embed="rId3" cstate="print"/>
          <a:stretch>
            <a:fillRect/>
          </a:stretch>
        </p:blipFill>
        <p:spPr>
          <a:xfrm>
            <a:off x="152400" y="152401"/>
            <a:ext cx="907774" cy="609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t>Project Workflow </a:t>
            </a:r>
            <a:endParaRPr lang="en-US" dirty="0"/>
          </a:p>
        </p:txBody>
      </p:sp>
      <p:pic>
        <p:nvPicPr>
          <p:cNvPr id="6" name="Content Placeholder 3" descr="untitled.bmp"/>
          <p:cNvPicPr>
            <a:picLocks noChangeAspect="1"/>
          </p:cNvPicPr>
          <p:nvPr/>
        </p:nvPicPr>
        <p:blipFill>
          <a:blip r:embed="rId3" cstate="print"/>
          <a:stretch>
            <a:fillRect/>
          </a:stretch>
        </p:blipFill>
        <p:spPr>
          <a:xfrm>
            <a:off x="8151742" y="6172200"/>
            <a:ext cx="866241" cy="581709"/>
          </a:xfrm>
          <a:prstGeom prst="rect">
            <a:avLst/>
          </a:prstGeom>
        </p:spPr>
      </p:pic>
      <p:grpSp>
        <p:nvGrpSpPr>
          <p:cNvPr id="7" name="群組 41"/>
          <p:cNvGrpSpPr>
            <a:grpSpLocks noGrp="1"/>
          </p:cNvGrpSpPr>
          <p:nvPr/>
        </p:nvGrpSpPr>
        <p:grpSpPr>
          <a:xfrm>
            <a:off x="609600" y="990600"/>
            <a:ext cx="8458200" cy="4876800"/>
            <a:chOff x="1115616" y="692696"/>
            <a:chExt cx="7668344" cy="5832647"/>
          </a:xfrm>
        </p:grpSpPr>
        <p:sp>
          <p:nvSpPr>
            <p:cNvPr id="8" name="圓角矩形 3">
              <a:hlinkClick r:id="rId4" action="ppaction://hlinksldjump"/>
            </p:cNvPr>
            <p:cNvSpPr/>
            <p:nvPr/>
          </p:nvSpPr>
          <p:spPr>
            <a:xfrm>
              <a:off x="1115616" y="692696"/>
              <a:ext cx="6768752" cy="57606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000" b="1" dirty="0" smtClean="0">
                  <a:solidFill>
                    <a:schemeClr val="accent6">
                      <a:lumMod val="50000"/>
                    </a:schemeClr>
                  </a:solidFill>
                  <a:latin typeface="微軟正黑體" pitchFamily="34" charset="-120"/>
                  <a:ea typeface="微軟正黑體" pitchFamily="34" charset="-120"/>
                </a:rPr>
                <a:t>Checking out Rare Books from EAL for Processing</a:t>
              </a:r>
              <a:endParaRPr lang="zh-TW" altLang="en-US" sz="2000" b="1" dirty="0">
                <a:solidFill>
                  <a:schemeClr val="accent6">
                    <a:lumMod val="50000"/>
                  </a:schemeClr>
                </a:solidFill>
                <a:latin typeface="微軟正黑體" pitchFamily="34" charset="-120"/>
                <a:ea typeface="微軟正黑體" pitchFamily="34" charset="-120"/>
              </a:endParaRPr>
            </a:p>
          </p:txBody>
        </p:sp>
        <p:sp>
          <p:nvSpPr>
            <p:cNvPr id="9" name="圓角矩形 4">
              <a:hlinkClick r:id="rId5" action="ppaction://hlinksldjump"/>
            </p:cNvPr>
            <p:cNvSpPr/>
            <p:nvPr/>
          </p:nvSpPr>
          <p:spPr>
            <a:xfrm>
              <a:off x="1115616" y="1568793"/>
              <a:ext cx="6768752" cy="57606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000" b="1" dirty="0">
                  <a:solidFill>
                    <a:schemeClr val="accent6">
                      <a:lumMod val="50000"/>
                    </a:schemeClr>
                  </a:solidFill>
                  <a:latin typeface="微軟正黑體" pitchFamily="34" charset="-120"/>
                  <a:ea typeface="微軟正黑體" pitchFamily="34" charset="-120"/>
                </a:rPr>
                <a:t>Recording Conditions of Rare </a:t>
              </a:r>
              <a:r>
                <a:rPr lang="en-US" altLang="zh-TW" sz="2000" b="1" dirty="0" smtClean="0">
                  <a:solidFill>
                    <a:schemeClr val="accent6">
                      <a:lumMod val="50000"/>
                    </a:schemeClr>
                  </a:solidFill>
                  <a:latin typeface="微軟正黑體" pitchFamily="34" charset="-120"/>
                  <a:ea typeface="微軟正黑體" pitchFamily="34" charset="-120"/>
                </a:rPr>
                <a:t>Books</a:t>
              </a:r>
              <a:endParaRPr lang="zh-TW" altLang="en-US" sz="2000" b="1" dirty="0" smtClean="0">
                <a:solidFill>
                  <a:schemeClr val="accent6">
                    <a:lumMod val="50000"/>
                  </a:schemeClr>
                </a:solidFill>
                <a:latin typeface="微軟正黑體" pitchFamily="34" charset="-120"/>
                <a:ea typeface="微軟正黑體" pitchFamily="34" charset="-120"/>
              </a:endParaRPr>
            </a:p>
          </p:txBody>
        </p:sp>
        <p:sp>
          <p:nvSpPr>
            <p:cNvPr id="10" name="圓角矩形 6">
              <a:hlinkClick r:id="rId6" action="ppaction://hlinksldjump"/>
            </p:cNvPr>
            <p:cNvSpPr/>
            <p:nvPr/>
          </p:nvSpPr>
          <p:spPr>
            <a:xfrm>
              <a:off x="1115616" y="2444890"/>
              <a:ext cx="6768752" cy="57606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altLang="zh-TW" sz="2000" b="1" dirty="0" smtClean="0">
                  <a:solidFill>
                    <a:schemeClr val="accent6">
                      <a:lumMod val="50000"/>
                    </a:schemeClr>
                  </a:solidFill>
                  <a:latin typeface="微軟正黑體" pitchFamily="34" charset="-120"/>
                  <a:ea typeface="微軟正黑體" pitchFamily="34" charset="-120"/>
                </a:rPr>
                <a:t>Scanning</a:t>
              </a:r>
            </a:p>
          </p:txBody>
        </p:sp>
        <p:sp>
          <p:nvSpPr>
            <p:cNvPr id="11" name="圓角矩形 7">
              <a:hlinkClick r:id="rId7" action="ppaction://hlinksldjump"/>
            </p:cNvPr>
            <p:cNvSpPr/>
            <p:nvPr/>
          </p:nvSpPr>
          <p:spPr>
            <a:xfrm>
              <a:off x="1115616" y="3244479"/>
              <a:ext cx="6768752" cy="743708"/>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altLang="zh-TW" sz="2000" b="1" dirty="0" smtClean="0">
                  <a:solidFill>
                    <a:schemeClr val="accent6">
                      <a:lumMod val="50000"/>
                    </a:schemeClr>
                  </a:solidFill>
                  <a:latin typeface="微軟正黑體" pitchFamily="34" charset="-120"/>
                  <a:ea typeface="微軟正黑體" pitchFamily="34" charset="-120"/>
                </a:rPr>
                <a:t>First Proofing – on site</a:t>
              </a:r>
            </a:p>
            <a:p>
              <a:pPr algn="ctr">
                <a:defRPr/>
              </a:pPr>
              <a:r>
                <a:rPr lang="en-US" altLang="zh-TW" b="1" dirty="0" smtClean="0">
                  <a:solidFill>
                    <a:schemeClr val="accent6">
                      <a:lumMod val="50000"/>
                    </a:schemeClr>
                  </a:solidFill>
                  <a:latin typeface="微軟正黑體" pitchFamily="34" charset="-120"/>
                  <a:ea typeface="微軟正黑體" pitchFamily="34" charset="-120"/>
                </a:rPr>
                <a:t>(Examining the Quality of Scanned Images Page by Page)</a:t>
              </a:r>
              <a:endParaRPr lang="zh-TW" altLang="en-US" b="1" dirty="0">
                <a:solidFill>
                  <a:schemeClr val="accent6">
                    <a:lumMod val="50000"/>
                  </a:schemeClr>
                </a:solidFill>
                <a:latin typeface="微軟正黑體" pitchFamily="34" charset="-120"/>
                <a:ea typeface="微軟正黑體" pitchFamily="34" charset="-120"/>
              </a:endParaRPr>
            </a:p>
          </p:txBody>
        </p:sp>
        <p:sp>
          <p:nvSpPr>
            <p:cNvPr id="12" name="圓角矩形 8"/>
            <p:cNvSpPr/>
            <p:nvPr/>
          </p:nvSpPr>
          <p:spPr>
            <a:xfrm>
              <a:off x="1115616" y="4338100"/>
              <a:ext cx="6768752" cy="43504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altLang="zh-TW" sz="2000" b="1" dirty="0" smtClean="0">
                  <a:solidFill>
                    <a:schemeClr val="accent6">
                      <a:lumMod val="50000"/>
                    </a:schemeClr>
                  </a:solidFill>
                  <a:latin typeface="微軟正黑體" pitchFamily="34" charset="-120"/>
                  <a:ea typeface="微軟正黑體" pitchFamily="34" charset="-120"/>
                </a:rPr>
                <a:t>Post-Production</a:t>
              </a:r>
              <a:r>
                <a:rPr lang="zh-TW" altLang="en-US" sz="2000" b="1" dirty="0" smtClean="0">
                  <a:solidFill>
                    <a:schemeClr val="accent6">
                      <a:lumMod val="50000"/>
                    </a:schemeClr>
                  </a:solidFill>
                  <a:latin typeface="微軟正黑體" pitchFamily="34" charset="-120"/>
                  <a:ea typeface="微軟正黑體" pitchFamily="34" charset="-120"/>
                </a:rPr>
                <a:t> </a:t>
              </a:r>
              <a:r>
                <a:rPr lang="en-US" altLang="zh-TW" sz="2000" b="1" dirty="0" smtClean="0">
                  <a:solidFill>
                    <a:schemeClr val="accent6">
                      <a:lumMod val="50000"/>
                    </a:schemeClr>
                  </a:solidFill>
                  <a:latin typeface="微軟正黑體" pitchFamily="34" charset="-120"/>
                  <a:ea typeface="微軟正黑體" pitchFamily="34" charset="-120"/>
                </a:rPr>
                <a:t>&amp; Second Proofing – E-Service Taipei</a:t>
              </a:r>
              <a:endParaRPr lang="zh-TW" altLang="en-US" sz="2000" b="1" dirty="0">
                <a:solidFill>
                  <a:schemeClr val="accent6">
                    <a:lumMod val="50000"/>
                  </a:schemeClr>
                </a:solidFill>
                <a:latin typeface="微軟正黑體" pitchFamily="34" charset="-120"/>
                <a:ea typeface="微軟正黑體" pitchFamily="34" charset="-120"/>
              </a:endParaRPr>
            </a:p>
          </p:txBody>
        </p:sp>
        <p:sp>
          <p:nvSpPr>
            <p:cNvPr id="13" name="圓角矩形 9"/>
            <p:cNvSpPr/>
            <p:nvPr/>
          </p:nvSpPr>
          <p:spPr>
            <a:xfrm>
              <a:off x="1115616" y="5073181"/>
              <a:ext cx="6768752" cy="57606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altLang="zh-TW" sz="2000" b="1" dirty="0" smtClean="0">
                  <a:solidFill>
                    <a:schemeClr val="accent6">
                      <a:lumMod val="50000"/>
                    </a:schemeClr>
                  </a:solidFill>
                  <a:latin typeface="微軟正黑體" pitchFamily="34" charset="-120"/>
                  <a:ea typeface="微軟正黑體" pitchFamily="34" charset="-120"/>
                </a:rPr>
                <a:t>Third Proofing &amp; Final Check- NCL Taipei</a:t>
              </a:r>
              <a:endParaRPr lang="zh-TW" altLang="en-US" sz="2000" b="1" dirty="0">
                <a:solidFill>
                  <a:schemeClr val="accent6">
                    <a:lumMod val="50000"/>
                  </a:schemeClr>
                </a:solidFill>
                <a:latin typeface="微軟正黑體" pitchFamily="34" charset="-120"/>
                <a:ea typeface="微軟正黑體" pitchFamily="34" charset="-120"/>
              </a:endParaRPr>
            </a:p>
          </p:txBody>
        </p:sp>
        <p:sp>
          <p:nvSpPr>
            <p:cNvPr id="14" name="圓角矩形 10"/>
            <p:cNvSpPr/>
            <p:nvPr/>
          </p:nvSpPr>
          <p:spPr>
            <a:xfrm>
              <a:off x="1115616" y="5949280"/>
              <a:ext cx="6768752" cy="57606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altLang="zh-TW" sz="2000" b="1" dirty="0" smtClean="0">
                  <a:solidFill>
                    <a:schemeClr val="accent6">
                      <a:lumMod val="50000"/>
                    </a:schemeClr>
                  </a:solidFill>
                  <a:latin typeface="微軟正黑體" pitchFamily="34" charset="-120"/>
                  <a:ea typeface="微軟正黑體" pitchFamily="34" charset="-120"/>
                </a:rPr>
                <a:t>Storage &amp; Back-up &amp; Product Delivery</a:t>
              </a:r>
              <a:endParaRPr lang="zh-TW" altLang="en-US" sz="2000" b="1" dirty="0">
                <a:solidFill>
                  <a:schemeClr val="accent6">
                    <a:lumMod val="50000"/>
                  </a:schemeClr>
                </a:solidFill>
                <a:latin typeface="微軟正黑體" pitchFamily="34" charset="-120"/>
                <a:ea typeface="微軟正黑體" pitchFamily="34" charset="-120"/>
              </a:endParaRPr>
            </a:p>
          </p:txBody>
        </p:sp>
        <p:cxnSp>
          <p:nvCxnSpPr>
            <p:cNvPr id="15" name="直線單箭頭接點 12"/>
            <p:cNvCxnSpPr>
              <a:stCxn id="8" idx="2"/>
            </p:cNvCxnSpPr>
            <p:nvPr/>
          </p:nvCxnSpPr>
          <p:spPr>
            <a:xfrm rot="5400000">
              <a:off x="4349976" y="1418776"/>
              <a:ext cx="300033" cy="158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肘形接點 16"/>
            <p:cNvCxnSpPr>
              <a:endCxn id="10" idx="0"/>
            </p:cNvCxnSpPr>
            <p:nvPr/>
          </p:nvCxnSpPr>
          <p:spPr>
            <a:xfrm rot="5400000">
              <a:off x="4349976" y="2294873"/>
              <a:ext cx="300033" cy="1588"/>
            </a:xfrm>
            <a:prstGeom prst="bentConnector3">
              <a:avLst>
                <a:gd name="adj1" fmla="val 50000"/>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肘形接點 18"/>
            <p:cNvCxnSpPr>
              <a:stCxn id="10" idx="2"/>
              <a:endCxn id="11" idx="0"/>
            </p:cNvCxnSpPr>
            <p:nvPr/>
          </p:nvCxnSpPr>
          <p:spPr>
            <a:xfrm rot="5400000">
              <a:off x="4388229" y="3134554"/>
              <a:ext cx="223525" cy="11514"/>
            </a:xfrm>
            <a:prstGeom prst="bentConnector3">
              <a:avLst>
                <a:gd name="adj1" fmla="val 50000"/>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肘形接點 20"/>
            <p:cNvCxnSpPr>
              <a:stCxn id="11" idx="2"/>
              <a:endCxn id="12" idx="0"/>
            </p:cNvCxnSpPr>
            <p:nvPr/>
          </p:nvCxnSpPr>
          <p:spPr>
            <a:xfrm rot="5400000">
              <a:off x="4325035" y="4164981"/>
              <a:ext cx="349913" cy="11514"/>
            </a:xfrm>
            <a:prstGeom prst="bentConnector3">
              <a:avLst>
                <a:gd name="adj1" fmla="val 50000"/>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肘形接點 22"/>
            <p:cNvCxnSpPr>
              <a:stCxn id="12" idx="2"/>
              <a:endCxn id="13" idx="0"/>
            </p:cNvCxnSpPr>
            <p:nvPr/>
          </p:nvCxnSpPr>
          <p:spPr>
            <a:xfrm rot="5400000">
              <a:off x="4349975" y="4925001"/>
              <a:ext cx="300034" cy="11514"/>
            </a:xfrm>
            <a:prstGeom prst="bentConnector3">
              <a:avLst>
                <a:gd name="adj1" fmla="val 50000"/>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肘形接點 24"/>
            <p:cNvCxnSpPr>
              <a:stCxn id="13" idx="2"/>
              <a:endCxn id="14" idx="0"/>
            </p:cNvCxnSpPr>
            <p:nvPr/>
          </p:nvCxnSpPr>
          <p:spPr>
            <a:xfrm rot="5400000">
              <a:off x="4349975" y="5799262"/>
              <a:ext cx="300035" cy="1588"/>
            </a:xfrm>
            <a:prstGeom prst="bentConnector3">
              <a:avLst>
                <a:gd name="adj1" fmla="val 50000"/>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肘形接點 32"/>
            <p:cNvCxnSpPr>
              <a:stCxn id="11" idx="3"/>
              <a:endCxn id="10" idx="3"/>
            </p:cNvCxnSpPr>
            <p:nvPr/>
          </p:nvCxnSpPr>
          <p:spPr>
            <a:xfrm flipV="1">
              <a:off x="7884368" y="2732923"/>
              <a:ext cx="11514" cy="883410"/>
            </a:xfrm>
            <a:prstGeom prst="bentConnector3">
              <a:avLst>
                <a:gd name="adj1" fmla="val 1800000"/>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33"/>
            <p:cNvSpPr txBox="1"/>
            <p:nvPr/>
          </p:nvSpPr>
          <p:spPr>
            <a:xfrm>
              <a:off x="4572000" y="3973560"/>
              <a:ext cx="936104" cy="369332"/>
            </a:xfrm>
            <a:prstGeom prst="rect">
              <a:avLst/>
            </a:prstGeom>
            <a:noFill/>
          </p:spPr>
          <p:txBody>
            <a:bodyPr wrap="square" rtlCol="0">
              <a:spAutoFit/>
            </a:bodyPr>
            <a:lstStyle/>
            <a:p>
              <a:r>
                <a:rPr lang="en-US" altLang="zh-TW" dirty="0" smtClean="0"/>
                <a:t>Correct</a:t>
              </a:r>
              <a:endParaRPr lang="zh-TW" altLang="en-US" dirty="0"/>
            </a:p>
          </p:txBody>
        </p:sp>
        <p:sp>
          <p:nvSpPr>
            <p:cNvPr id="23" name="文字方塊 34"/>
            <p:cNvSpPr txBox="1"/>
            <p:nvPr/>
          </p:nvSpPr>
          <p:spPr>
            <a:xfrm>
              <a:off x="8100392" y="2852936"/>
              <a:ext cx="683568" cy="369332"/>
            </a:xfrm>
            <a:prstGeom prst="rect">
              <a:avLst/>
            </a:prstGeom>
            <a:noFill/>
          </p:spPr>
          <p:txBody>
            <a:bodyPr wrap="square" rtlCol="0">
              <a:spAutoFit/>
            </a:bodyPr>
            <a:lstStyle/>
            <a:p>
              <a:r>
                <a:rPr lang="en-US" altLang="zh-TW" dirty="0" smtClean="0"/>
                <a:t>Error</a:t>
              </a:r>
              <a:endParaRPr lang="zh-TW" altLang="en-US" dirty="0"/>
            </a:p>
          </p:txBody>
        </p:sp>
        <p:cxnSp>
          <p:nvCxnSpPr>
            <p:cNvPr id="24" name="肘形接點 35"/>
            <p:cNvCxnSpPr>
              <a:stCxn id="12" idx="3"/>
              <a:endCxn id="10" idx="3"/>
            </p:cNvCxnSpPr>
            <p:nvPr/>
          </p:nvCxnSpPr>
          <p:spPr>
            <a:xfrm flipV="1">
              <a:off x="7884368" y="2732923"/>
              <a:ext cx="11514" cy="1822701"/>
            </a:xfrm>
            <a:prstGeom prst="bentConnector3">
              <a:avLst>
                <a:gd name="adj1" fmla="val 1800000"/>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38"/>
            <p:cNvSpPr txBox="1"/>
            <p:nvPr/>
          </p:nvSpPr>
          <p:spPr>
            <a:xfrm>
              <a:off x="4572000" y="4715852"/>
              <a:ext cx="936104" cy="369332"/>
            </a:xfrm>
            <a:prstGeom prst="rect">
              <a:avLst/>
            </a:prstGeom>
            <a:noFill/>
          </p:spPr>
          <p:txBody>
            <a:bodyPr wrap="square" rtlCol="0">
              <a:spAutoFit/>
            </a:bodyPr>
            <a:lstStyle/>
            <a:p>
              <a:r>
                <a:rPr lang="en-US" altLang="zh-TW" dirty="0" smtClean="0"/>
                <a:t>Correct</a:t>
              </a:r>
              <a:endParaRPr lang="zh-TW" altLang="en-US" dirty="0"/>
            </a:p>
          </p:txBody>
        </p:sp>
        <p:cxnSp>
          <p:nvCxnSpPr>
            <p:cNvPr id="26" name="肘形接點 39"/>
            <p:cNvCxnSpPr>
              <a:stCxn id="13" idx="3"/>
              <a:endCxn id="10" idx="3"/>
            </p:cNvCxnSpPr>
            <p:nvPr/>
          </p:nvCxnSpPr>
          <p:spPr>
            <a:xfrm flipV="1">
              <a:off x="7884368" y="2732922"/>
              <a:ext cx="1588" cy="2628291"/>
            </a:xfrm>
            <a:prstGeom prst="bentConnector3">
              <a:avLst>
                <a:gd name="adj1" fmla="val 14395466"/>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文字方塊 42"/>
            <p:cNvSpPr txBox="1"/>
            <p:nvPr/>
          </p:nvSpPr>
          <p:spPr>
            <a:xfrm>
              <a:off x="8100392" y="3861048"/>
              <a:ext cx="683568" cy="369332"/>
            </a:xfrm>
            <a:prstGeom prst="rect">
              <a:avLst/>
            </a:prstGeom>
            <a:noFill/>
          </p:spPr>
          <p:txBody>
            <a:bodyPr wrap="square" rtlCol="0">
              <a:spAutoFit/>
            </a:bodyPr>
            <a:lstStyle/>
            <a:p>
              <a:r>
                <a:rPr lang="en-US" altLang="zh-TW" dirty="0" smtClean="0"/>
                <a:t>Error</a:t>
              </a:r>
              <a:endParaRPr lang="zh-TW" altLang="en-US" dirty="0"/>
            </a:p>
          </p:txBody>
        </p:sp>
        <p:sp>
          <p:nvSpPr>
            <p:cNvPr id="28" name="文字方塊 43"/>
            <p:cNvSpPr txBox="1"/>
            <p:nvPr/>
          </p:nvSpPr>
          <p:spPr>
            <a:xfrm>
              <a:off x="8100392" y="4725144"/>
              <a:ext cx="683568" cy="369332"/>
            </a:xfrm>
            <a:prstGeom prst="rect">
              <a:avLst/>
            </a:prstGeom>
            <a:noFill/>
          </p:spPr>
          <p:txBody>
            <a:bodyPr wrap="square" rtlCol="0">
              <a:spAutoFit/>
            </a:bodyPr>
            <a:lstStyle/>
            <a:p>
              <a:r>
                <a:rPr lang="en-US" altLang="zh-TW" dirty="0" smtClean="0"/>
                <a:t>Error</a:t>
              </a:r>
              <a:endParaRPr lang="zh-TW" altLang="en-US" dirty="0"/>
            </a:p>
          </p:txBody>
        </p:sp>
        <p:sp>
          <p:nvSpPr>
            <p:cNvPr id="29" name="文字方塊 44"/>
            <p:cNvSpPr txBox="1"/>
            <p:nvPr/>
          </p:nvSpPr>
          <p:spPr>
            <a:xfrm>
              <a:off x="4572000" y="5589240"/>
              <a:ext cx="1008112" cy="369332"/>
            </a:xfrm>
            <a:prstGeom prst="rect">
              <a:avLst/>
            </a:prstGeom>
            <a:noFill/>
          </p:spPr>
          <p:txBody>
            <a:bodyPr wrap="square" rtlCol="0">
              <a:spAutoFit/>
            </a:bodyPr>
            <a:lstStyle/>
            <a:p>
              <a:r>
                <a:rPr lang="en-US" altLang="zh-TW" dirty="0" smtClean="0"/>
                <a:t>Correct</a:t>
              </a:r>
              <a:endParaRPr lang="zh-TW" altLang="en-US"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8229600" cy="1143000"/>
          </a:xfrm>
        </p:spPr>
        <p:txBody>
          <a:bodyPr/>
          <a:lstStyle/>
          <a:p>
            <a:r>
              <a:rPr lang="en-US" dirty="0" smtClean="0"/>
              <a:t>Workflow @UW</a:t>
            </a:r>
            <a:endParaRPr lang="en-US" dirty="0"/>
          </a:p>
        </p:txBody>
      </p:sp>
      <p:pic>
        <p:nvPicPr>
          <p:cNvPr id="6" name="Content Placeholder 3" descr="untitled.bmp"/>
          <p:cNvPicPr>
            <a:picLocks noChangeAspect="1"/>
          </p:cNvPicPr>
          <p:nvPr/>
        </p:nvPicPr>
        <p:blipFill>
          <a:blip r:embed="rId3" cstate="print"/>
          <a:stretch>
            <a:fillRect/>
          </a:stretch>
        </p:blipFill>
        <p:spPr>
          <a:xfrm>
            <a:off x="8151742" y="6172200"/>
            <a:ext cx="866241" cy="581709"/>
          </a:xfrm>
          <a:prstGeom prst="rect">
            <a:avLst/>
          </a:prstGeom>
        </p:spPr>
      </p:pic>
      <p:sp>
        <p:nvSpPr>
          <p:cNvPr id="30" name="圓角矩形 4"/>
          <p:cNvSpPr/>
          <p:nvPr/>
        </p:nvSpPr>
        <p:spPr>
          <a:xfrm>
            <a:off x="1043608" y="893452"/>
            <a:ext cx="6728792" cy="42366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000" b="1" dirty="0" smtClean="0">
                <a:solidFill>
                  <a:schemeClr val="accent5">
                    <a:lumMod val="75000"/>
                  </a:schemeClr>
                </a:solidFill>
                <a:latin typeface="微軟正黑體" pitchFamily="34" charset="-120"/>
                <a:ea typeface="微軟正黑體" pitchFamily="34" charset="-120"/>
              </a:rPr>
              <a:t>Confirming Book Selection with EAL Librarian</a:t>
            </a:r>
            <a:endParaRPr lang="zh-TW" altLang="en-US" sz="2000" b="1" dirty="0">
              <a:solidFill>
                <a:schemeClr val="accent5">
                  <a:lumMod val="75000"/>
                </a:schemeClr>
              </a:solidFill>
              <a:latin typeface="微軟正黑體" pitchFamily="34" charset="-120"/>
              <a:ea typeface="微軟正黑體" pitchFamily="34" charset="-120"/>
            </a:endParaRPr>
          </a:p>
        </p:txBody>
      </p:sp>
      <p:cxnSp>
        <p:nvCxnSpPr>
          <p:cNvPr id="31" name="直線單箭頭接點 11"/>
          <p:cNvCxnSpPr/>
          <p:nvPr/>
        </p:nvCxnSpPr>
        <p:spPr>
          <a:xfrm rot="5400000">
            <a:off x="4271967" y="1443388"/>
            <a:ext cx="312035" cy="1588"/>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圓角矩形 5"/>
          <p:cNvSpPr/>
          <p:nvPr/>
        </p:nvSpPr>
        <p:spPr>
          <a:xfrm>
            <a:off x="1043608" y="1557536"/>
            <a:ext cx="6804992" cy="49986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000" b="1" dirty="0" smtClean="0">
                <a:solidFill>
                  <a:schemeClr val="accent5">
                    <a:lumMod val="75000"/>
                  </a:schemeClr>
                </a:solidFill>
                <a:latin typeface="微軟正黑體" pitchFamily="34" charset="-120"/>
                <a:ea typeface="微軟正黑體" pitchFamily="34" charset="-120"/>
              </a:rPr>
              <a:t>Checking</a:t>
            </a:r>
            <a:r>
              <a:rPr lang="en-US" altLang="zh-TW" sz="2000" b="1" dirty="0">
                <a:solidFill>
                  <a:schemeClr val="accent5">
                    <a:lumMod val="75000"/>
                  </a:schemeClr>
                </a:solidFill>
                <a:latin typeface="微軟正黑體" pitchFamily="34" charset="-120"/>
                <a:ea typeface="微軟正黑體" pitchFamily="34" charset="-120"/>
              </a:rPr>
              <a:t> </a:t>
            </a:r>
            <a:r>
              <a:rPr lang="en-US" altLang="zh-TW" sz="2000" b="1" dirty="0" smtClean="0">
                <a:solidFill>
                  <a:schemeClr val="accent5">
                    <a:lumMod val="75000"/>
                  </a:schemeClr>
                </a:solidFill>
                <a:latin typeface="微軟正黑體" pitchFamily="34" charset="-120"/>
                <a:ea typeface="微軟正黑體" pitchFamily="34" charset="-120"/>
              </a:rPr>
              <a:t>out Rare Books from Librarian</a:t>
            </a:r>
            <a:endParaRPr lang="zh-TW" altLang="en-US" sz="2000" b="1" dirty="0">
              <a:solidFill>
                <a:schemeClr val="accent5">
                  <a:lumMod val="75000"/>
                </a:schemeClr>
              </a:solidFill>
              <a:latin typeface="微軟正黑體" pitchFamily="34" charset="-120"/>
              <a:ea typeface="微軟正黑體" pitchFamily="34" charset="-120"/>
            </a:endParaRPr>
          </a:p>
        </p:txBody>
      </p:sp>
      <p:cxnSp>
        <p:nvCxnSpPr>
          <p:cNvPr id="33" name="直線單箭頭接點 11"/>
          <p:cNvCxnSpPr/>
          <p:nvPr/>
        </p:nvCxnSpPr>
        <p:spPr>
          <a:xfrm rot="5400000">
            <a:off x="4264377" y="2212624"/>
            <a:ext cx="312035" cy="1588"/>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圓角矩形 6"/>
          <p:cNvSpPr/>
          <p:nvPr/>
        </p:nvSpPr>
        <p:spPr>
          <a:xfrm>
            <a:off x="1043608" y="2362200"/>
            <a:ext cx="6768752" cy="57606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000" b="1" dirty="0" smtClean="0">
                <a:solidFill>
                  <a:schemeClr val="accent5">
                    <a:lumMod val="75000"/>
                  </a:schemeClr>
                </a:solidFill>
                <a:latin typeface="微軟正黑體" pitchFamily="34" charset="-120"/>
                <a:ea typeface="微軟正黑體" pitchFamily="34" charset="-120"/>
              </a:rPr>
              <a:t>Double Checking &amp; count Rare Books against List</a:t>
            </a:r>
          </a:p>
        </p:txBody>
      </p:sp>
      <p:cxnSp>
        <p:nvCxnSpPr>
          <p:cNvPr id="35" name="直線單箭頭接點 11"/>
          <p:cNvCxnSpPr/>
          <p:nvPr/>
        </p:nvCxnSpPr>
        <p:spPr>
          <a:xfrm rot="5400000">
            <a:off x="4264377" y="3127024"/>
            <a:ext cx="312035" cy="1588"/>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圓角矩形 7"/>
          <p:cNvSpPr/>
          <p:nvPr/>
        </p:nvSpPr>
        <p:spPr>
          <a:xfrm>
            <a:off x="1043608" y="3276600"/>
            <a:ext cx="6768752" cy="57606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ltLang="zh-TW" sz="2000" b="1" dirty="0" smtClean="0">
                <a:solidFill>
                  <a:schemeClr val="accent5">
                    <a:lumMod val="75000"/>
                  </a:schemeClr>
                </a:solidFill>
                <a:latin typeface="微軟正黑體" pitchFamily="34" charset="-120"/>
                <a:ea typeface="微軟正黑體" pitchFamily="34" charset="-120"/>
              </a:rPr>
              <a:t>Recording Conditions of Rare Books in Daily Log &amp;</a:t>
            </a:r>
            <a:br>
              <a:rPr lang="en-US" altLang="zh-TW" sz="2000" b="1" dirty="0" smtClean="0">
                <a:solidFill>
                  <a:schemeClr val="accent5">
                    <a:lumMod val="75000"/>
                  </a:schemeClr>
                </a:solidFill>
                <a:latin typeface="微軟正黑體" pitchFamily="34" charset="-120"/>
                <a:ea typeface="微軟正黑體" pitchFamily="34" charset="-120"/>
              </a:rPr>
            </a:br>
            <a:r>
              <a:rPr lang="en-US" altLang="zh-TW" sz="2000" b="1" dirty="0" smtClean="0">
                <a:solidFill>
                  <a:schemeClr val="accent5">
                    <a:lumMod val="75000"/>
                  </a:schemeClr>
                </a:solidFill>
                <a:latin typeface="微軟正黑體" pitchFamily="34" charset="-120"/>
                <a:ea typeface="微軟正黑體" pitchFamily="34" charset="-120"/>
              </a:rPr>
              <a:t>Creating Index Tables for File Name/Book Number   </a:t>
            </a:r>
          </a:p>
        </p:txBody>
      </p:sp>
      <p:cxnSp>
        <p:nvCxnSpPr>
          <p:cNvPr id="38" name="直線單箭頭接點 11"/>
          <p:cNvCxnSpPr/>
          <p:nvPr/>
        </p:nvCxnSpPr>
        <p:spPr>
          <a:xfrm rot="5400000">
            <a:off x="4262788" y="4034188"/>
            <a:ext cx="312035" cy="1588"/>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圓角矩形 8"/>
          <p:cNvSpPr/>
          <p:nvPr/>
        </p:nvSpPr>
        <p:spPr>
          <a:xfrm>
            <a:off x="1043608" y="4191000"/>
            <a:ext cx="6804992" cy="381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000" b="1" dirty="0" smtClean="0">
                <a:solidFill>
                  <a:schemeClr val="accent5">
                    <a:lumMod val="75000"/>
                  </a:schemeClr>
                </a:solidFill>
                <a:latin typeface="微軟正黑體" pitchFamily="34" charset="-120"/>
                <a:ea typeface="微軟正黑體" pitchFamily="34" charset="-120"/>
              </a:rPr>
              <a:t>Scanning </a:t>
            </a:r>
            <a:endParaRPr lang="en-US" altLang="zh-TW" sz="2000" b="1" dirty="0">
              <a:solidFill>
                <a:schemeClr val="accent5">
                  <a:lumMod val="75000"/>
                </a:schemeClr>
              </a:solidFill>
              <a:latin typeface="微軟正黑體" pitchFamily="34" charset="-120"/>
              <a:ea typeface="微軟正黑體" pitchFamily="34" charset="-120"/>
            </a:endParaRPr>
          </a:p>
        </p:txBody>
      </p:sp>
      <p:cxnSp>
        <p:nvCxnSpPr>
          <p:cNvPr id="40" name="直線單箭頭接點 11"/>
          <p:cNvCxnSpPr/>
          <p:nvPr/>
        </p:nvCxnSpPr>
        <p:spPr>
          <a:xfrm rot="5400000">
            <a:off x="4262788" y="4727224"/>
            <a:ext cx="312035" cy="1588"/>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圓角矩形 9"/>
          <p:cNvSpPr/>
          <p:nvPr/>
        </p:nvSpPr>
        <p:spPr>
          <a:xfrm>
            <a:off x="1043608" y="4876800"/>
            <a:ext cx="6804992" cy="457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ltLang="zh-TW" sz="2000" b="1" dirty="0" smtClean="0">
                <a:solidFill>
                  <a:schemeClr val="accent5">
                    <a:lumMod val="75000"/>
                  </a:schemeClr>
                </a:solidFill>
                <a:latin typeface="微軟正黑體" pitchFamily="34" charset="-120"/>
                <a:ea typeface="微軟正黑體" pitchFamily="34" charset="-120"/>
              </a:rPr>
              <a:t>First Proofing</a:t>
            </a:r>
            <a:endParaRPr lang="en-US" altLang="zh-TW" sz="2000" b="1" dirty="0">
              <a:solidFill>
                <a:schemeClr val="accent5">
                  <a:lumMod val="75000"/>
                </a:schemeClr>
              </a:solidFill>
              <a:latin typeface="微軟正黑體" pitchFamily="34" charset="-120"/>
              <a:ea typeface="微軟正黑體" pitchFamily="34" charset="-120"/>
            </a:endParaRPr>
          </a:p>
        </p:txBody>
      </p:sp>
      <p:sp>
        <p:nvSpPr>
          <p:cNvPr id="43" name="圓角矩形 10"/>
          <p:cNvSpPr/>
          <p:nvPr/>
        </p:nvSpPr>
        <p:spPr>
          <a:xfrm>
            <a:off x="1119808" y="5625254"/>
            <a:ext cx="6728792" cy="457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000" b="1" dirty="0" smtClean="0">
                <a:solidFill>
                  <a:schemeClr val="accent5">
                    <a:lumMod val="75000"/>
                  </a:schemeClr>
                </a:solidFill>
                <a:latin typeface="微軟正黑體" pitchFamily="34" charset="-120"/>
                <a:ea typeface="微軟正黑體" pitchFamily="34" charset="-120"/>
              </a:rPr>
              <a:t>Send Files off to Taiwan for 2</a:t>
            </a:r>
            <a:r>
              <a:rPr lang="en-US" altLang="zh-TW" sz="2000" b="1" baseline="30000" dirty="0" smtClean="0">
                <a:solidFill>
                  <a:schemeClr val="accent5">
                    <a:lumMod val="75000"/>
                  </a:schemeClr>
                </a:solidFill>
                <a:latin typeface="微軟正黑體" pitchFamily="34" charset="-120"/>
                <a:ea typeface="微軟正黑體" pitchFamily="34" charset="-120"/>
              </a:rPr>
              <a:t>nd</a:t>
            </a:r>
            <a:r>
              <a:rPr lang="en-US" altLang="zh-TW" sz="2000" b="1" dirty="0" smtClean="0">
                <a:solidFill>
                  <a:schemeClr val="accent5">
                    <a:lumMod val="75000"/>
                  </a:schemeClr>
                </a:solidFill>
                <a:latin typeface="微軟正黑體" pitchFamily="34" charset="-120"/>
                <a:ea typeface="微軟正黑體" pitchFamily="34" charset="-120"/>
              </a:rPr>
              <a:t> Proofing</a:t>
            </a:r>
            <a:endParaRPr lang="zh-TW" altLang="en-US" sz="2000" b="1" dirty="0" smtClean="0">
              <a:solidFill>
                <a:schemeClr val="accent5">
                  <a:lumMod val="75000"/>
                </a:schemeClr>
              </a:solidFill>
              <a:latin typeface="微軟正黑體" pitchFamily="34" charset="-120"/>
              <a:ea typeface="微軟正黑體" pitchFamily="34" charset="-120"/>
            </a:endParaRPr>
          </a:p>
        </p:txBody>
      </p:sp>
      <p:cxnSp>
        <p:nvCxnSpPr>
          <p:cNvPr id="44" name="直線單箭頭接點 11"/>
          <p:cNvCxnSpPr/>
          <p:nvPr/>
        </p:nvCxnSpPr>
        <p:spPr>
          <a:xfrm rot="5400000">
            <a:off x="4264377" y="5489224"/>
            <a:ext cx="312035" cy="1588"/>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Equipment</a:t>
            </a:r>
            <a:endParaRPr lang="en-US" dirty="0"/>
          </a:p>
        </p:txBody>
      </p:sp>
      <p:sp>
        <p:nvSpPr>
          <p:cNvPr id="5" name="Content Placeholder 4"/>
          <p:cNvSpPr>
            <a:spLocks noGrp="1"/>
          </p:cNvSpPr>
          <p:nvPr>
            <p:ph idx="1"/>
          </p:nvPr>
        </p:nvSpPr>
        <p:spPr>
          <a:xfrm>
            <a:off x="304800" y="1600200"/>
            <a:ext cx="8229600" cy="4525963"/>
          </a:xfrm>
        </p:spPr>
        <p:txBody>
          <a:bodyPr>
            <a:normAutofit fontScale="77500" lnSpcReduction="20000"/>
          </a:bodyPr>
          <a:lstStyle/>
          <a:p>
            <a:endParaRPr lang="en-US" dirty="0" smtClean="0"/>
          </a:p>
          <a:p>
            <a:pPr>
              <a:buFont typeface="Wingdings" pitchFamily="2" charset="2"/>
              <a:buChar char="§"/>
            </a:pPr>
            <a:r>
              <a:rPr lang="en-US" b="1" dirty="0" smtClean="0"/>
              <a:t>Book Scanner 5004C</a:t>
            </a:r>
          </a:p>
          <a:p>
            <a:endParaRPr lang="en-US" dirty="0" smtClean="0"/>
          </a:p>
          <a:p>
            <a:r>
              <a:rPr lang="en-US" b="1" i="1" dirty="0" smtClean="0"/>
              <a:t>Features:</a:t>
            </a:r>
            <a:endParaRPr lang="en-US" dirty="0" smtClean="0"/>
          </a:p>
          <a:p>
            <a:r>
              <a:rPr lang="en-US" dirty="0" smtClean="0"/>
              <a:t>High precision LINOS (</a:t>
            </a:r>
            <a:r>
              <a:rPr lang="en-US" dirty="0" err="1" smtClean="0"/>
              <a:t>Rodenstock</a:t>
            </a:r>
            <a:r>
              <a:rPr lang="en-US" dirty="0" smtClean="0"/>
              <a:t>) scan lens</a:t>
            </a:r>
          </a:p>
          <a:p>
            <a:r>
              <a:rPr lang="en-US" dirty="0" smtClean="0"/>
              <a:t>High resolution CCD image sensors</a:t>
            </a:r>
          </a:p>
          <a:p>
            <a:r>
              <a:rPr lang="en-US" dirty="0" smtClean="0"/>
              <a:t>Mobile light strip with high power white LEDs</a:t>
            </a:r>
          </a:p>
          <a:p>
            <a:r>
              <a:rPr lang="en-US" dirty="0" smtClean="0"/>
              <a:t>Integrated motor-driven book cradle</a:t>
            </a:r>
          </a:p>
          <a:p>
            <a:r>
              <a:rPr lang="en-US" dirty="0" smtClean="0"/>
              <a:t>Originals up to DIN A2 Plus (16.53 inches x 24.80 inches)</a:t>
            </a:r>
          </a:p>
          <a:p>
            <a:r>
              <a:rPr lang="en-US" dirty="0" smtClean="0"/>
              <a:t>Telescopic rail system for adjustment of book cradle plates</a:t>
            </a:r>
          </a:p>
          <a:p>
            <a:r>
              <a:rPr lang="en-US" dirty="0" smtClean="0"/>
              <a:t>Wood surface for the safe scanning of delicate originals</a:t>
            </a:r>
          </a:p>
          <a:p>
            <a:r>
              <a:rPr lang="en-US" dirty="0" smtClean="0"/>
              <a:t>Scanning resolution:  True 400 x 600 dpi on documents of</a:t>
            </a:r>
          </a:p>
          <a:p>
            <a:r>
              <a:rPr lang="en-US" dirty="0" smtClean="0"/>
              <a:t>Color depth:  36 bit internal, 24 bit external</a:t>
            </a:r>
          </a:p>
          <a:p>
            <a:pPr>
              <a:buNone/>
            </a:pPr>
            <a:endParaRPr lang="en-US" dirty="0" smtClean="0"/>
          </a:p>
          <a:p>
            <a:endParaRPr lang="en-US" dirty="0" smtClean="0"/>
          </a:p>
          <a:p>
            <a:endParaRPr lang="en-US" dirty="0"/>
          </a:p>
        </p:txBody>
      </p:sp>
      <p:pic>
        <p:nvPicPr>
          <p:cNvPr id="6" name="Content Placeholder 3" descr="untitled.bmp"/>
          <p:cNvPicPr>
            <a:picLocks noChangeAspect="1"/>
          </p:cNvPicPr>
          <p:nvPr/>
        </p:nvPicPr>
        <p:blipFill>
          <a:blip r:embed="rId3" cstate="print"/>
          <a:stretch>
            <a:fillRect/>
          </a:stretch>
        </p:blipFill>
        <p:spPr>
          <a:xfrm>
            <a:off x="8151742" y="6172200"/>
            <a:ext cx="866241" cy="581709"/>
          </a:xfrm>
          <a:prstGeom prst="rect">
            <a:avLst/>
          </a:prstGeom>
        </p:spPr>
      </p:pic>
      <p:pic>
        <p:nvPicPr>
          <p:cNvPr id="7" name="Picture 6" descr="5004scanner.jpg"/>
          <p:cNvPicPr>
            <a:picLocks noChangeAspect="1"/>
          </p:cNvPicPr>
          <p:nvPr/>
        </p:nvPicPr>
        <p:blipFill>
          <a:blip r:embed="rId4" cstate="print"/>
          <a:srcRect/>
          <a:stretch>
            <a:fillRect/>
          </a:stretch>
        </p:blipFill>
        <p:spPr>
          <a:xfrm>
            <a:off x="3581400" y="533400"/>
            <a:ext cx="2590800" cy="2057400"/>
          </a:xfrm>
          <a:prstGeom prst="rect">
            <a:avLst/>
          </a:prstGeom>
        </p:spPr>
      </p:pic>
      <p:pic>
        <p:nvPicPr>
          <p:cNvPr id="8" name="圖片 20" descr="C360_2011-01-28 21-01-17"/>
          <p:cNvPicPr>
            <a:picLocks noChangeAspect="1" noChangeArrowheads="1"/>
          </p:cNvPicPr>
          <p:nvPr/>
        </p:nvPicPr>
        <p:blipFill>
          <a:blip r:embed="rId5" cstate="print"/>
          <a:srcRect/>
          <a:stretch>
            <a:fillRect/>
          </a:stretch>
        </p:blipFill>
        <p:spPr bwMode="auto">
          <a:xfrm>
            <a:off x="6322078" y="533400"/>
            <a:ext cx="2745722"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229600" cy="1143000"/>
          </a:xfrm>
        </p:spPr>
        <p:txBody>
          <a:bodyPr/>
          <a:lstStyle/>
          <a:p>
            <a:r>
              <a:rPr lang="en-US" dirty="0" smtClean="0"/>
              <a:t>Equipment </a:t>
            </a:r>
            <a:r>
              <a:rPr lang="en-US" dirty="0" smtClean="0"/>
              <a:t>&amp; Daily </a:t>
            </a:r>
            <a:r>
              <a:rPr lang="en-US" dirty="0" smtClean="0"/>
              <a:t>Preparation</a:t>
            </a:r>
            <a:endParaRPr lang="en-US" dirty="0"/>
          </a:p>
        </p:txBody>
      </p:sp>
      <p:sp>
        <p:nvSpPr>
          <p:cNvPr id="5" name="Content Placeholder 4"/>
          <p:cNvSpPr>
            <a:spLocks noGrp="1"/>
          </p:cNvSpPr>
          <p:nvPr>
            <p:ph idx="1"/>
          </p:nvPr>
        </p:nvSpPr>
        <p:spPr>
          <a:xfrm>
            <a:off x="76200" y="914400"/>
            <a:ext cx="8229600" cy="1523999"/>
          </a:xfrm>
        </p:spPr>
        <p:txBody>
          <a:bodyPr>
            <a:normAutofit fontScale="70000" lnSpcReduction="20000"/>
          </a:bodyPr>
          <a:lstStyle/>
          <a:p>
            <a:pPr>
              <a:buNone/>
            </a:pPr>
            <a:endParaRPr lang="en-US" dirty="0" smtClean="0"/>
          </a:p>
          <a:p>
            <a:pPr marL="109728" indent="0">
              <a:buNone/>
            </a:pPr>
            <a:r>
              <a:rPr lang="en-US" dirty="0" smtClean="0"/>
              <a:t>INDUS 5004C </a:t>
            </a:r>
            <a:endParaRPr lang="en-US" dirty="0"/>
          </a:p>
          <a:p>
            <a:r>
              <a:rPr lang="en-US" dirty="0" smtClean="0"/>
              <a:t>Maintain</a:t>
            </a:r>
            <a:endParaRPr lang="en-US" dirty="0" smtClean="0"/>
          </a:p>
          <a:p>
            <a:r>
              <a:rPr lang="en-US" dirty="0" smtClean="0"/>
              <a:t>ICC</a:t>
            </a:r>
          </a:p>
          <a:p>
            <a:r>
              <a:rPr lang="en-US" dirty="0" smtClean="0"/>
              <a:t>Clean</a:t>
            </a:r>
          </a:p>
          <a:p>
            <a:endParaRPr lang="en-US" dirty="0"/>
          </a:p>
          <a:p>
            <a:endParaRPr lang="en-US" dirty="0" smtClean="0"/>
          </a:p>
          <a:p>
            <a:endParaRPr lang="en-US" dirty="0" smtClean="0"/>
          </a:p>
          <a:p>
            <a:endParaRPr lang="en-US" dirty="0" smtClean="0"/>
          </a:p>
          <a:p>
            <a:endParaRPr lang="en-US" dirty="0"/>
          </a:p>
        </p:txBody>
      </p:sp>
      <p:pic>
        <p:nvPicPr>
          <p:cNvPr id="6" name="Content Placeholder 3" descr="untitled.bmp"/>
          <p:cNvPicPr>
            <a:picLocks noChangeAspect="1"/>
          </p:cNvPicPr>
          <p:nvPr/>
        </p:nvPicPr>
        <p:blipFill>
          <a:blip r:embed="rId3" cstate="print"/>
          <a:stretch>
            <a:fillRect/>
          </a:stretch>
        </p:blipFill>
        <p:spPr>
          <a:xfrm>
            <a:off x="8151742" y="6172200"/>
            <a:ext cx="866241" cy="581709"/>
          </a:xfrm>
          <a:prstGeom prst="rect">
            <a:avLst/>
          </a:prstGeom>
        </p:spPr>
      </p:pic>
      <p:sp>
        <p:nvSpPr>
          <p:cNvPr id="8" name="Rectangle 7"/>
          <p:cNvSpPr/>
          <p:nvPr/>
        </p:nvSpPr>
        <p:spPr>
          <a:xfrm>
            <a:off x="381000" y="2438400"/>
            <a:ext cx="3352800" cy="1631216"/>
          </a:xfrm>
          <a:prstGeom prst="rect">
            <a:avLst/>
          </a:prstGeom>
        </p:spPr>
        <p:txBody>
          <a:bodyPr wrap="square">
            <a:spAutoFit/>
          </a:bodyPr>
          <a:lstStyle/>
          <a:p>
            <a:pPr eaLnBrk="0" hangingPunct="0">
              <a:buFont typeface="Wingdings" pitchFamily="2" charset="2"/>
              <a:buChar char="ü"/>
            </a:pPr>
            <a:r>
              <a:rPr kumimoji="1" lang="en-US" altLang="zh-TW" sz="2000" dirty="0" smtClean="0">
                <a:latin typeface="Calibri" pitchFamily="34" charset="0"/>
                <a:ea typeface="新細明體" pitchFamily="18" charset="-120"/>
                <a:cs typeface="Times New Roman" pitchFamily="18" charset="0"/>
              </a:rPr>
              <a:t>Cleaning scanner glass</a:t>
            </a:r>
            <a:endParaRPr kumimoji="1" lang="en-US" altLang="zh-TW" sz="2000" dirty="0" smtClean="0">
              <a:ea typeface="新細明體" pitchFamily="18" charset="-120"/>
              <a:cs typeface="Times New Roman" pitchFamily="18" charset="0"/>
            </a:endParaRPr>
          </a:p>
          <a:p>
            <a:pPr eaLnBrk="0" hangingPunct="0">
              <a:buFont typeface="Wingdings" pitchFamily="2" charset="2"/>
              <a:buChar char="ü"/>
            </a:pPr>
            <a:r>
              <a:rPr kumimoji="1" lang="en-US" altLang="zh-TW" sz="2000" dirty="0" smtClean="0">
                <a:latin typeface="Calibri" pitchFamily="34" charset="0"/>
                <a:ea typeface="新細明體" pitchFamily="18" charset="-120"/>
                <a:cs typeface="Times New Roman" pitchFamily="18" charset="0"/>
              </a:rPr>
              <a:t>Device calibration</a:t>
            </a:r>
            <a:endParaRPr kumimoji="1" lang="en-US" altLang="zh-TW" sz="2000" dirty="0" smtClean="0">
              <a:ea typeface="新細明體" pitchFamily="18" charset="-120"/>
              <a:cs typeface="Times New Roman" pitchFamily="18" charset="0"/>
            </a:endParaRPr>
          </a:p>
          <a:p>
            <a:pPr eaLnBrk="0" hangingPunct="0">
              <a:buFont typeface="Wingdings" pitchFamily="2" charset="2"/>
              <a:buChar char="ü"/>
            </a:pPr>
            <a:r>
              <a:rPr kumimoji="1" lang="en-US" altLang="zh-TW" sz="2000" dirty="0" smtClean="0">
                <a:latin typeface="Calibri" pitchFamily="34" charset="0"/>
                <a:ea typeface="新細明體" pitchFamily="18" charset="-120"/>
                <a:cs typeface="Times New Roman" pitchFamily="18" charset="0"/>
              </a:rPr>
              <a:t>Construction of ICC profile</a:t>
            </a:r>
            <a:endParaRPr kumimoji="1" lang="en-US" altLang="zh-TW" sz="2000" dirty="0" smtClean="0">
              <a:ea typeface="新細明體" pitchFamily="18" charset="-120"/>
              <a:cs typeface="Times New Roman" pitchFamily="18" charset="0"/>
            </a:endParaRPr>
          </a:p>
          <a:p>
            <a:pPr eaLnBrk="0" hangingPunct="0">
              <a:buFont typeface="Wingdings" pitchFamily="2" charset="2"/>
              <a:buChar char="ü"/>
            </a:pPr>
            <a:r>
              <a:rPr kumimoji="1" lang="en-US" altLang="zh-TW" sz="2000" dirty="0" smtClean="0">
                <a:latin typeface="Calibri" pitchFamily="34" charset="0"/>
                <a:ea typeface="新細明體" pitchFamily="18" charset="-120"/>
                <a:cs typeface="Times New Roman" pitchFamily="18" charset="0"/>
              </a:rPr>
              <a:t>Pre-scan &amp; set scanning parameters</a:t>
            </a:r>
            <a:endParaRPr lang="zh-TW" altLang="en-US" sz="2000" dirty="0">
              <a:latin typeface="Gill Sans MT" pitchFamily="34" charset="0"/>
              <a:ea typeface="新細明體" pitchFamily="18" charset="-120"/>
              <a:cs typeface="Times New Roman" pitchFamily="18" charset="0"/>
            </a:endParaRPr>
          </a:p>
        </p:txBody>
      </p:sp>
      <p:pic>
        <p:nvPicPr>
          <p:cNvPr id="9" name="圖片 2" descr="C360_2011-01-28 20-56-03"/>
          <p:cNvPicPr>
            <a:picLocks noChangeAspect="1" noChangeArrowheads="1"/>
          </p:cNvPicPr>
          <p:nvPr/>
        </p:nvPicPr>
        <p:blipFill>
          <a:blip r:embed="rId4" cstate="print"/>
          <a:srcRect/>
          <a:stretch>
            <a:fillRect/>
          </a:stretch>
        </p:blipFill>
        <p:spPr bwMode="auto">
          <a:xfrm>
            <a:off x="6516370" y="1066800"/>
            <a:ext cx="2400300" cy="1800225"/>
          </a:xfrm>
          <a:prstGeom prst="rect">
            <a:avLst/>
          </a:prstGeom>
          <a:noFill/>
          <a:ln w="9525">
            <a:noFill/>
            <a:miter lim="800000"/>
            <a:headEnd/>
            <a:tailEnd/>
          </a:ln>
        </p:spPr>
      </p:pic>
      <p:pic>
        <p:nvPicPr>
          <p:cNvPr id="11" name="圖片 1" descr="2011-09-21 12.49.54"/>
          <p:cNvPicPr>
            <a:picLocks noChangeAspect="1" noChangeArrowheads="1"/>
          </p:cNvPicPr>
          <p:nvPr/>
        </p:nvPicPr>
        <p:blipFill>
          <a:blip r:embed="rId5" cstate="print"/>
          <a:srcRect/>
          <a:stretch>
            <a:fillRect/>
          </a:stretch>
        </p:blipFill>
        <p:spPr bwMode="auto">
          <a:xfrm>
            <a:off x="4305300" y="3573463"/>
            <a:ext cx="2400300" cy="1800225"/>
          </a:xfrm>
          <a:prstGeom prst="rect">
            <a:avLst/>
          </a:prstGeom>
          <a:noFill/>
          <a:ln w="9525">
            <a:noFill/>
            <a:miter lim="800000"/>
            <a:headEnd/>
            <a:tailEnd/>
          </a:ln>
        </p:spPr>
      </p:pic>
      <p:pic>
        <p:nvPicPr>
          <p:cNvPr id="12" name="圖片 16"/>
          <p:cNvPicPr>
            <a:picLocks noChangeAspect="1" noChangeArrowheads="1"/>
          </p:cNvPicPr>
          <p:nvPr/>
        </p:nvPicPr>
        <p:blipFill>
          <a:blip r:embed="rId6" cstate="print"/>
          <a:srcRect/>
          <a:stretch>
            <a:fillRect/>
          </a:stretch>
        </p:blipFill>
        <p:spPr bwMode="auto">
          <a:xfrm>
            <a:off x="6858000" y="3573463"/>
            <a:ext cx="2089150" cy="1809750"/>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7328" y="4069616"/>
            <a:ext cx="2666472" cy="199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5240" y="1066800"/>
            <a:ext cx="25908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Reports</a:t>
            </a:r>
            <a:endParaRPr lang="en-US" dirty="0"/>
          </a:p>
        </p:txBody>
      </p:sp>
      <p:sp>
        <p:nvSpPr>
          <p:cNvPr id="5" name="Content Placeholder 4"/>
          <p:cNvSpPr>
            <a:spLocks noGrp="1"/>
          </p:cNvSpPr>
          <p:nvPr>
            <p:ph idx="1"/>
          </p:nvPr>
        </p:nvSpPr>
        <p:spPr>
          <a:xfrm>
            <a:off x="457200" y="1066800"/>
            <a:ext cx="8229600" cy="3505201"/>
          </a:xfrm>
        </p:spPr>
        <p:txBody>
          <a:bodyPr/>
          <a:lstStyle/>
          <a:p>
            <a:r>
              <a:rPr lang="en-US" sz="2000" dirty="0" smtClean="0"/>
              <a:t>Daily log</a:t>
            </a:r>
          </a:p>
          <a:p>
            <a:r>
              <a:rPr lang="en-US" sz="2000" dirty="0" smtClean="0"/>
              <a:t>Weekly report</a:t>
            </a:r>
          </a:p>
          <a:p>
            <a:r>
              <a:rPr lang="en-US" sz="2000" dirty="0" smtClean="0"/>
              <a:t>Report for each phase</a:t>
            </a:r>
          </a:p>
          <a:p>
            <a:r>
              <a:rPr lang="en-US" sz="2000" dirty="0" smtClean="0"/>
              <a:t>Final Report</a:t>
            </a:r>
          </a:p>
          <a:p>
            <a:pPr>
              <a:buNone/>
            </a:pPr>
            <a:endParaRPr lang="en-US" dirty="0" smtClean="0"/>
          </a:p>
        </p:txBody>
      </p:sp>
      <p:pic>
        <p:nvPicPr>
          <p:cNvPr id="6" name="Content Placeholder 3" descr="untitled.bmp"/>
          <p:cNvPicPr>
            <a:picLocks noChangeAspect="1"/>
          </p:cNvPicPr>
          <p:nvPr/>
        </p:nvPicPr>
        <p:blipFill>
          <a:blip r:embed="rId3" cstate="print"/>
          <a:stretch>
            <a:fillRect/>
          </a:stretch>
        </p:blipFill>
        <p:spPr>
          <a:xfrm>
            <a:off x="8151742" y="6172200"/>
            <a:ext cx="866241" cy="581709"/>
          </a:xfrm>
          <a:prstGeom prst="rect">
            <a:avLst/>
          </a:prstGeom>
        </p:spPr>
      </p:pic>
      <p:pic>
        <p:nvPicPr>
          <p:cNvPr id="8" name="Picture 8" descr="表格.JPG"/>
          <p:cNvPicPr>
            <a:picLocks noChangeAspect="1"/>
          </p:cNvPicPr>
          <p:nvPr/>
        </p:nvPicPr>
        <p:blipFill>
          <a:blip r:embed="rId4" cstate="print"/>
          <a:srcRect/>
          <a:stretch>
            <a:fillRect/>
          </a:stretch>
        </p:blipFill>
        <p:spPr bwMode="auto">
          <a:xfrm>
            <a:off x="228600" y="2514600"/>
            <a:ext cx="3886200" cy="3040063"/>
          </a:xfrm>
          <a:prstGeom prst="rect">
            <a:avLst/>
          </a:prstGeom>
          <a:noFill/>
          <a:ln w="9525">
            <a:noFill/>
            <a:miter lim="800000"/>
            <a:headEnd/>
            <a:tailEnd/>
          </a:ln>
        </p:spPr>
      </p:pic>
      <p:graphicFrame>
        <p:nvGraphicFramePr>
          <p:cNvPr id="7" name="Table 6"/>
          <p:cNvGraphicFramePr>
            <a:graphicFrameLocks noGrp="1"/>
          </p:cNvGraphicFramePr>
          <p:nvPr/>
        </p:nvGraphicFramePr>
        <p:xfrm>
          <a:off x="4267200" y="1295400"/>
          <a:ext cx="4572001" cy="4297680"/>
        </p:xfrm>
        <a:graphic>
          <a:graphicData uri="http://schemas.openxmlformats.org/drawingml/2006/table">
            <a:tbl>
              <a:tblPr/>
              <a:tblGrid>
                <a:gridCol w="563424"/>
                <a:gridCol w="558254"/>
                <a:gridCol w="603914"/>
                <a:gridCol w="2846409"/>
              </a:tblGrid>
              <a:tr h="525613">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Georgia" pitchFamily="18" charset="0"/>
                          <a:ea typeface="新細明體" pitchFamily="18" charset="-120"/>
                          <a:cs typeface="Arial" pitchFamily="34" charset="0"/>
                        </a:rPr>
                        <a:t>驗收人員： </a:t>
                      </a:r>
                      <a:r>
                        <a:rPr kumimoji="0" lang="zh-TW" altLang="en-US" sz="1400" b="0" i="0" u="sng" strike="noStrike" cap="none" normalizeH="0" baseline="0" dirty="0" smtClean="0">
                          <a:ln>
                            <a:noFill/>
                          </a:ln>
                          <a:solidFill>
                            <a:schemeClr val="tx1"/>
                          </a:solidFill>
                          <a:effectLst/>
                          <a:latin typeface="Georgia" pitchFamily="18" charset="0"/>
                          <a:ea typeface="新細明體" pitchFamily="18" charset="-120"/>
                          <a:cs typeface="Arial" pitchFamily="34" charset="0"/>
                        </a:rPr>
                        <a:t>             </a:t>
                      </a:r>
                      <a:r>
                        <a:rPr kumimoji="0" lang="zh-TW" altLang="en-US" sz="1400" b="0" i="0" u="none" strike="noStrike" cap="none" normalizeH="0" baseline="0" dirty="0" smtClean="0">
                          <a:ln>
                            <a:noFill/>
                          </a:ln>
                          <a:solidFill>
                            <a:schemeClr val="tx1"/>
                          </a:solidFill>
                          <a:effectLst/>
                          <a:latin typeface="Georgia" pitchFamily="18" charset="0"/>
                          <a:ea typeface="新細明體" pitchFamily="18" charset="-120"/>
                          <a:cs typeface="Arial" pitchFamily="34" charset="0"/>
                        </a:rPr>
                        <a:t>                                                                日誌頁次：</a:t>
                      </a:r>
                      <a:r>
                        <a:rPr kumimoji="0" lang="en-US" altLang="zh-TW" sz="1400" b="0" i="0" u="sng" strike="noStrike" cap="none" normalizeH="0" baseline="0" dirty="0" smtClean="0">
                          <a:ln>
                            <a:noFill/>
                          </a:ln>
                          <a:solidFill>
                            <a:schemeClr val="tx1"/>
                          </a:solidFill>
                          <a:effectLst/>
                          <a:latin typeface="Georgia" pitchFamily="18" charset="0"/>
                          <a:ea typeface="新細明體" pitchFamily="18" charset="-120"/>
                          <a:cs typeface="Arial" pitchFamily="34" charset="0"/>
                        </a:rPr>
                        <a:t>100</a:t>
                      </a:r>
                      <a:r>
                        <a:rPr kumimoji="0" lang="zh-TW" altLang="en-US" sz="1400" b="0" i="0" u="sng" strike="noStrike" cap="none" normalizeH="0" baseline="0" dirty="0" smtClean="0">
                          <a:ln>
                            <a:noFill/>
                          </a:ln>
                          <a:solidFill>
                            <a:schemeClr val="tx1"/>
                          </a:solidFill>
                          <a:effectLst/>
                          <a:latin typeface="Georgia" pitchFamily="18" charset="0"/>
                          <a:ea typeface="新細明體" pitchFamily="18" charset="-120"/>
                          <a:cs typeface="Arial" pitchFamily="34" charset="0"/>
                        </a:rPr>
                        <a:t>（年）</a:t>
                      </a:r>
                      <a:r>
                        <a:rPr kumimoji="0" lang="en-US" altLang="zh-TW" sz="1400" b="0" i="0" u="sng" strike="noStrike" cap="none" normalizeH="0" baseline="0" dirty="0" smtClean="0">
                          <a:ln>
                            <a:noFill/>
                          </a:ln>
                          <a:solidFill>
                            <a:schemeClr val="tx1"/>
                          </a:solidFill>
                          <a:effectLst/>
                          <a:latin typeface="Georgia" pitchFamily="18" charset="0"/>
                          <a:ea typeface="新細明體" pitchFamily="18" charset="-120"/>
                          <a:cs typeface="Arial" pitchFamily="34" charset="0"/>
                        </a:rPr>
                        <a:t>-11</a:t>
                      </a:r>
                      <a:r>
                        <a:rPr kumimoji="0" lang="zh-TW" altLang="en-US" sz="1400" b="0" i="0" u="sng" strike="noStrike" cap="none" normalizeH="0" baseline="0" dirty="0" smtClean="0">
                          <a:ln>
                            <a:noFill/>
                          </a:ln>
                          <a:solidFill>
                            <a:schemeClr val="tx1"/>
                          </a:solidFill>
                          <a:effectLst/>
                          <a:latin typeface="Georgia" pitchFamily="18" charset="0"/>
                          <a:ea typeface="新細明體" pitchFamily="18" charset="-120"/>
                          <a:cs typeface="Arial" pitchFamily="34" charset="0"/>
                        </a:rPr>
                        <a:t>（月）</a:t>
                      </a:r>
                      <a:r>
                        <a:rPr kumimoji="0" lang="en-US" altLang="zh-TW" sz="1400" b="0" i="0" u="sng" strike="noStrike" cap="none" normalizeH="0" baseline="0" dirty="0" smtClean="0">
                          <a:ln>
                            <a:noFill/>
                          </a:ln>
                          <a:solidFill>
                            <a:schemeClr val="tx1"/>
                          </a:solidFill>
                          <a:effectLst/>
                          <a:latin typeface="Georgia" pitchFamily="18" charset="0"/>
                          <a:ea typeface="新細明體" pitchFamily="18" charset="-120"/>
                          <a:cs typeface="Arial" pitchFamily="34" charset="0"/>
                        </a:rPr>
                        <a:t>-18</a:t>
                      </a:r>
                      <a:r>
                        <a:rPr kumimoji="0" lang="zh-TW" altLang="en-US" sz="1400" b="0" i="0" u="sng" strike="noStrike" cap="none" normalizeH="0" baseline="0" dirty="0" smtClean="0">
                          <a:ln>
                            <a:noFill/>
                          </a:ln>
                          <a:solidFill>
                            <a:schemeClr val="tx1"/>
                          </a:solidFill>
                          <a:effectLst/>
                          <a:latin typeface="Georgia" pitchFamily="18" charset="0"/>
                          <a:ea typeface="新細明體" pitchFamily="18" charset="-120"/>
                          <a:cs typeface="Arial" pitchFamily="34" charset="0"/>
                        </a:rPr>
                        <a:t>（日）</a:t>
                      </a:r>
                      <a:r>
                        <a:rPr kumimoji="0" lang="en-US" altLang="zh-TW" sz="1400" b="0" i="0" u="sng" strike="noStrike" cap="none" normalizeH="0" baseline="0" dirty="0" smtClean="0">
                          <a:ln>
                            <a:noFill/>
                          </a:ln>
                          <a:solidFill>
                            <a:schemeClr val="tx1"/>
                          </a:solidFill>
                          <a:effectLst/>
                          <a:latin typeface="Georgia" pitchFamily="18" charset="0"/>
                          <a:ea typeface="新細明體" pitchFamily="18" charset="-120"/>
                          <a:cs typeface="Arial" pitchFamily="34" charset="0"/>
                        </a:rPr>
                        <a:t>-1</a:t>
                      </a:r>
                      <a:r>
                        <a:rPr kumimoji="0" lang="zh-TW" altLang="en-US" sz="1400" b="0" i="0" u="sng" strike="noStrike" cap="none" normalizeH="0" baseline="0" dirty="0" smtClean="0">
                          <a:ln>
                            <a:noFill/>
                          </a:ln>
                          <a:solidFill>
                            <a:schemeClr val="tx1"/>
                          </a:solidFill>
                          <a:effectLst/>
                          <a:latin typeface="Georgia" pitchFamily="18" charset="0"/>
                          <a:ea typeface="新細明體" pitchFamily="18" charset="-120"/>
                          <a:cs typeface="Arial" pitchFamily="34" charset="0"/>
                        </a:rPr>
                        <a:t>（頁）</a:t>
                      </a:r>
                      <a:endParaRPr kumimoji="0" lang="zh-TW" altLang="en-US" sz="1400" b="0" i="0" u="none" strike="noStrike" cap="none" normalizeH="0" baseline="0" dirty="0" smtClean="0">
                        <a:ln>
                          <a:noFill/>
                        </a:ln>
                        <a:solidFill>
                          <a:schemeClr val="tx1"/>
                        </a:solidFill>
                        <a:effectLst/>
                        <a:latin typeface="Georgia" pitchFamily="18" charset="0"/>
                        <a:ea typeface="新細明體" pitchFamily="18" charset="-12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400" b="0" i="0" u="none" strike="noStrike" cap="none" normalizeH="0" baseline="0" dirty="0" smtClean="0">
                        <a:ln>
                          <a:noFill/>
                        </a:ln>
                        <a:solidFill>
                          <a:schemeClr val="tx1"/>
                        </a:solidFill>
                        <a:effectLst/>
                        <a:latin typeface="Times New Roman" pitchFamily="18" charset="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50409">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Georgia" pitchFamily="18" charset="0"/>
                          <a:ea typeface="新細明體" pitchFamily="18" charset="-120"/>
                          <a:cs typeface="Arial" pitchFamily="34" charset="0"/>
                        </a:rPr>
                        <a:t>紀錄人員： </a:t>
                      </a:r>
                      <a:r>
                        <a:rPr kumimoji="0" lang="zh-TW" altLang="en-US" sz="1400" b="0" i="0" u="sng" strike="noStrike" cap="none" normalizeH="0" baseline="0" dirty="0" smtClean="0">
                          <a:ln>
                            <a:noFill/>
                          </a:ln>
                          <a:solidFill>
                            <a:schemeClr val="tx1"/>
                          </a:solidFill>
                          <a:effectLst/>
                          <a:latin typeface="Georgia" pitchFamily="18" charset="0"/>
                          <a:ea typeface="新細明體" pitchFamily="18" charset="-120"/>
                          <a:cs typeface="Arial" pitchFamily="34" charset="0"/>
                        </a:rPr>
                        <a:t>            </a:t>
                      </a:r>
                      <a:r>
                        <a:rPr kumimoji="0" lang="zh-TW" altLang="en-US" sz="1400" b="0" i="0" u="none" strike="noStrike" cap="none" normalizeH="0" baseline="0" dirty="0" smtClean="0">
                          <a:ln>
                            <a:noFill/>
                          </a:ln>
                          <a:solidFill>
                            <a:schemeClr val="tx1"/>
                          </a:solidFill>
                          <a:effectLst/>
                          <a:latin typeface="Georgia" pitchFamily="18" charset="0"/>
                          <a:ea typeface="新細明體" pitchFamily="18" charset="-120"/>
                          <a:cs typeface="Arial" pitchFamily="34" charset="0"/>
                        </a:rPr>
                        <a:t>                                                                 簽收日期：</a:t>
                      </a:r>
                      <a:r>
                        <a:rPr kumimoji="0" lang="zh-TW" altLang="en-US" sz="1400" b="0" i="0" u="sng" strike="noStrike" cap="none" normalizeH="0" baseline="0" dirty="0" smtClean="0">
                          <a:ln>
                            <a:noFill/>
                          </a:ln>
                          <a:solidFill>
                            <a:schemeClr val="tx1"/>
                          </a:solidFill>
                          <a:effectLst/>
                          <a:latin typeface="Georgia" pitchFamily="18" charset="0"/>
                          <a:ea typeface="新細明體" pitchFamily="18" charset="-120"/>
                          <a:cs typeface="Arial" pitchFamily="34" charset="0"/>
                        </a:rPr>
                        <a:t>民</a:t>
                      </a:r>
                      <a:r>
                        <a:rPr kumimoji="0" lang="en-US" altLang="zh-TW" sz="1400" b="0" i="0" u="sng" strike="noStrike" cap="none" normalizeH="0" baseline="0" dirty="0" smtClean="0">
                          <a:ln>
                            <a:noFill/>
                          </a:ln>
                          <a:solidFill>
                            <a:schemeClr val="tx1"/>
                          </a:solidFill>
                          <a:effectLst/>
                          <a:latin typeface="Georgia" pitchFamily="18" charset="0"/>
                          <a:ea typeface="新細明體" pitchFamily="18" charset="-120"/>
                          <a:cs typeface="Arial" pitchFamily="34" charset="0"/>
                        </a:rPr>
                        <a:t>100</a:t>
                      </a:r>
                      <a:r>
                        <a:rPr kumimoji="0" lang="zh-TW" altLang="en-US" sz="1400" b="0" i="0" u="sng" strike="noStrike" cap="none" normalizeH="0" baseline="0" dirty="0" smtClean="0">
                          <a:ln>
                            <a:noFill/>
                          </a:ln>
                          <a:solidFill>
                            <a:schemeClr val="tx1"/>
                          </a:solidFill>
                          <a:effectLst/>
                          <a:latin typeface="Georgia" pitchFamily="18" charset="0"/>
                          <a:ea typeface="新細明體" pitchFamily="18" charset="-120"/>
                          <a:cs typeface="Arial" pitchFamily="34" charset="0"/>
                        </a:rPr>
                        <a:t>年   月    日</a:t>
                      </a:r>
                      <a:endParaRPr kumimoji="0" lang="zh-TW" altLang="en-US" sz="1400" b="0" i="0" u="none" strike="noStrike" cap="none" normalizeH="0" baseline="0" dirty="0" smtClean="0">
                        <a:ln>
                          <a:noFill/>
                        </a:ln>
                        <a:solidFill>
                          <a:schemeClr val="tx1"/>
                        </a:solidFill>
                        <a:effectLst/>
                        <a:latin typeface="Times New Roman" pitchFamily="18" charset="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45052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200" b="0" i="0" u="none" strike="noStrike" cap="none" normalizeH="0" baseline="0" smtClean="0">
                          <a:ln>
                            <a:noFill/>
                          </a:ln>
                          <a:solidFill>
                            <a:srgbClr val="000000"/>
                          </a:solidFill>
                          <a:effectLst/>
                          <a:latin typeface="Times New Roman" pitchFamily="18" charset="0"/>
                          <a:ea typeface="DFKai-SB" pitchFamily="65" charset="-120"/>
                          <a:cs typeface="Arial" pitchFamily="34" charset="0"/>
                        </a:rPr>
                        <a:t>書</a:t>
                      </a:r>
                      <a:r>
                        <a:rPr kumimoji="0" lang="zh-TW" altLang="en-US" sz="1200" b="0" i="0" u="none" strike="noStrike" cap="none" normalizeH="0" baseline="0" smtClean="0">
                          <a:ln>
                            <a:noFill/>
                          </a:ln>
                          <a:solidFill>
                            <a:srgbClr val="000000"/>
                          </a:solidFill>
                          <a:effectLst/>
                          <a:latin typeface="DFKai-SB" pitchFamily="65" charset="-120"/>
                          <a:ea typeface="新細明體" pitchFamily="18" charset="-120"/>
                          <a:cs typeface="Arial" pitchFamily="34" charset="0"/>
                        </a:rPr>
                        <a:t>       </a:t>
                      </a:r>
                      <a:r>
                        <a:rPr kumimoji="0" lang="zh-TW" sz="1200" b="0" i="0" u="none" strike="noStrike" cap="none" normalizeH="0" baseline="0" smtClean="0">
                          <a:ln>
                            <a:noFill/>
                          </a:ln>
                          <a:solidFill>
                            <a:srgbClr val="000000"/>
                          </a:solidFill>
                          <a:effectLst/>
                          <a:latin typeface="DFKai-SB" pitchFamily="65" charset="-120"/>
                          <a:ea typeface="新細明體" pitchFamily="18" charset="-120"/>
                          <a:cs typeface="Arial" pitchFamily="34" charset="0"/>
                        </a:rPr>
                        <a:t>號</a:t>
                      </a:r>
                      <a:endParaRPr kumimoji="0" lang="zh-TW" altLang="en-US" sz="1200" b="0" i="0" u="none" strike="noStrike" cap="none" normalizeH="0" baseline="0" smtClean="0">
                        <a:ln>
                          <a:noFill/>
                        </a:ln>
                        <a:solidFill>
                          <a:schemeClr val="tx1"/>
                        </a:solidFill>
                        <a:effectLst/>
                        <a:latin typeface="Times New Roman" pitchFamily="18" charset="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200" b="0" i="0" u="none" strike="noStrike" cap="none" normalizeH="0" baseline="0" smtClean="0">
                          <a:ln>
                            <a:noFill/>
                          </a:ln>
                          <a:solidFill>
                            <a:srgbClr val="000000"/>
                          </a:solidFill>
                          <a:effectLst/>
                          <a:latin typeface="Times New Roman" pitchFamily="18" charset="0"/>
                          <a:ea typeface="DFKai-SB" pitchFamily="65" charset="-120"/>
                          <a:cs typeface="Arial" pitchFamily="34" charset="0"/>
                        </a:rPr>
                        <a:t>冊數</a:t>
                      </a:r>
                      <a:endParaRPr kumimoji="0" lang="zh-TW" altLang="en-US" sz="1200" b="0" i="0" u="none" strike="noStrike" cap="none" normalizeH="0" baseline="0" smtClean="0">
                        <a:ln>
                          <a:noFill/>
                        </a:ln>
                        <a:solidFill>
                          <a:schemeClr val="tx1"/>
                        </a:solidFill>
                        <a:effectLst/>
                        <a:latin typeface="Times New Roman" pitchFamily="18" charset="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200" b="0" i="0" u="none" strike="noStrike" cap="none" normalizeH="0" baseline="0" smtClean="0">
                          <a:ln>
                            <a:noFill/>
                          </a:ln>
                          <a:solidFill>
                            <a:srgbClr val="000000"/>
                          </a:solidFill>
                          <a:effectLst/>
                          <a:latin typeface="Times New Roman" pitchFamily="18" charset="0"/>
                          <a:ea typeface="DFKai-SB" pitchFamily="65" charset="-120"/>
                          <a:cs typeface="Arial" pitchFamily="34" charset="0"/>
                        </a:rPr>
                        <a:t>掃描頁數</a:t>
                      </a:r>
                      <a:endParaRPr kumimoji="0" lang="zh-TW" altLang="en-US" sz="1200" b="0" i="0" u="none" strike="noStrike" cap="none" normalizeH="0" baseline="0" smtClean="0">
                        <a:ln>
                          <a:noFill/>
                        </a:ln>
                        <a:solidFill>
                          <a:schemeClr val="tx1"/>
                        </a:solidFill>
                        <a:effectLst/>
                        <a:latin typeface="Times New Roman" pitchFamily="18" charset="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a:txBody>
                    <a:bodyPr/>
                    <a:lstStyle/>
                    <a:p>
                      <a:pPr marL="376238" marR="0" lvl="0" indent="-376238" algn="just" defTabSz="914400" rtl="0" eaLnBrk="1" fontAlgn="base" latinLnBrk="0" hangingPunct="1">
                        <a:lnSpc>
                          <a:spcPct val="100000"/>
                        </a:lnSpc>
                        <a:spcBef>
                          <a:spcPct val="0"/>
                        </a:spcBef>
                        <a:spcAft>
                          <a:spcPct val="0"/>
                        </a:spcAft>
                        <a:buClrTx/>
                        <a:buSzTx/>
                        <a:buFontTx/>
                        <a:buNone/>
                        <a:tabLst/>
                      </a:pPr>
                      <a:r>
                        <a:rPr kumimoji="0" lang="zh-TW" sz="1200" b="0" i="0" u="none" strike="noStrike" cap="none" normalizeH="0" baseline="0" dirty="0" smtClean="0">
                          <a:ln>
                            <a:noFill/>
                          </a:ln>
                          <a:solidFill>
                            <a:srgbClr val="000000"/>
                          </a:solidFill>
                          <a:effectLst/>
                          <a:latin typeface="Times New Roman" pitchFamily="18" charset="0"/>
                          <a:ea typeface="DFKai-SB" pitchFamily="65" charset="-120"/>
                          <a:cs typeface="Arial" pitchFamily="34" charset="0"/>
                        </a:rPr>
                        <a:t>備註（資料原件字跡不清、殘破、漫渙、蟲蛀</a:t>
                      </a:r>
                      <a:r>
                        <a:rPr kumimoji="0" lang="zh-TW" altLang="zh-TW" sz="1200" b="0" i="0" u="none" strike="noStrike" cap="none" normalizeH="0" baseline="0" dirty="0" smtClean="0">
                          <a:ln>
                            <a:noFill/>
                          </a:ln>
                          <a:solidFill>
                            <a:srgbClr val="000000"/>
                          </a:solidFill>
                          <a:effectLst/>
                          <a:latin typeface="Times New Roman" pitchFamily="18" charset="0"/>
                          <a:ea typeface="DFKai-SB" pitchFamily="65" charset="-120"/>
                          <a:cs typeface="Arial" pitchFamily="34" charset="0"/>
                        </a:rPr>
                        <a:t>……</a:t>
                      </a:r>
                      <a:r>
                        <a:rPr kumimoji="0" lang="zh-TW" sz="1200" b="0" i="0" u="none" strike="noStrike" cap="none" normalizeH="0" baseline="0" dirty="0" smtClean="0">
                          <a:ln>
                            <a:noFill/>
                          </a:ln>
                          <a:solidFill>
                            <a:srgbClr val="000000"/>
                          </a:solidFill>
                          <a:effectLst/>
                          <a:latin typeface="Times New Roman" pitchFamily="18" charset="0"/>
                          <a:ea typeface="DFKai-SB" pitchFamily="65" charset="-120"/>
                          <a:cs typeface="Arial" pitchFamily="34" charset="0"/>
                        </a:rPr>
                        <a:t>等影響掃描品質的情形需紀錄</a:t>
                      </a:r>
                      <a:r>
                        <a:rPr kumimoji="0" lang="zh-TW" sz="1200" b="0" i="0" u="sng" strike="noStrike" cap="none" normalizeH="0" baseline="0" dirty="0" smtClean="0">
                          <a:ln>
                            <a:noFill/>
                          </a:ln>
                          <a:solidFill>
                            <a:srgbClr val="000000"/>
                          </a:solidFill>
                          <a:effectLst/>
                          <a:latin typeface="Times New Roman" pitchFamily="18" charset="0"/>
                          <a:ea typeface="DFKai-SB" pitchFamily="65" charset="-120"/>
                          <a:cs typeface="Arial" pitchFamily="34" charset="0"/>
                        </a:rPr>
                        <a:t>檔案編碼</a:t>
                      </a:r>
                      <a:r>
                        <a:rPr kumimoji="0" lang="zh-TW" sz="1200" b="0" i="0" u="none" strike="noStrike" cap="none" normalizeH="0" baseline="0" dirty="0" smtClean="0">
                          <a:ln>
                            <a:noFill/>
                          </a:ln>
                          <a:solidFill>
                            <a:srgbClr val="000000"/>
                          </a:solidFill>
                          <a:effectLst/>
                          <a:latin typeface="Times New Roman" pitchFamily="18" charset="0"/>
                          <a:ea typeface="DFKai-SB" pitchFamily="65" charset="-120"/>
                          <a:cs typeface="Arial" pitchFamily="34" charset="0"/>
                        </a:rPr>
                        <a:t>及</a:t>
                      </a:r>
                      <a:r>
                        <a:rPr kumimoji="0" lang="zh-TW" sz="1200" b="0" i="0" u="sng" strike="noStrike" cap="none" normalizeH="0" baseline="0" dirty="0" smtClean="0">
                          <a:ln>
                            <a:noFill/>
                          </a:ln>
                          <a:solidFill>
                            <a:srgbClr val="000000"/>
                          </a:solidFill>
                          <a:effectLst/>
                          <a:latin typeface="Times New Roman" pitchFamily="18" charset="0"/>
                          <a:ea typeface="DFKai-SB" pitchFamily="65" charset="-120"/>
                          <a:cs typeface="Arial" pitchFamily="34" charset="0"/>
                        </a:rPr>
                        <a:t>現象</a:t>
                      </a:r>
                      <a:r>
                        <a:rPr kumimoji="0" lang="zh-TW" sz="1200" b="0" i="0" u="none" strike="noStrike" cap="none" normalizeH="0" baseline="0" dirty="0" smtClean="0">
                          <a:ln>
                            <a:noFill/>
                          </a:ln>
                          <a:solidFill>
                            <a:srgbClr val="000000"/>
                          </a:solidFill>
                          <a:effectLst/>
                          <a:latin typeface="Times New Roman" pitchFamily="18" charset="0"/>
                          <a:ea typeface="DFKai-SB" pitchFamily="65" charset="-120"/>
                          <a:cs typeface="Arial" pitchFamily="34" charset="0"/>
                        </a:rPr>
                        <a:t>）</a:t>
                      </a:r>
                      <a:endParaRPr kumimoji="0" lang="zh-TW" altLang="en-US" sz="1200" b="0" i="0" u="none" strike="noStrike" cap="none" normalizeH="0" baseline="0" dirty="0" smtClean="0">
                        <a:ln>
                          <a:noFill/>
                        </a:ln>
                        <a:solidFill>
                          <a:schemeClr val="tx1"/>
                        </a:solidFill>
                        <a:effectLst/>
                        <a:latin typeface="Times New Roman" pitchFamily="18" charset="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r>
              <a:tr h="6705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DFKai-SB" pitchFamily="65" charset="-120"/>
                          <a:ea typeface="新細明體" pitchFamily="18" charset="-120"/>
                          <a:cs typeface="Arial" pitchFamily="34" charset="0"/>
                        </a:rPr>
                        <a:t>000000000000001333</a:t>
                      </a:r>
                      <a:endParaRPr kumimoji="0" lang="en-US" altLang="zh-TW" sz="1200" b="0" i="0" u="none" strike="noStrike" cap="none" normalizeH="0" baseline="0" smtClean="0">
                        <a:ln>
                          <a:noFill/>
                        </a:ln>
                        <a:solidFill>
                          <a:schemeClr val="tx1"/>
                        </a:solidFill>
                        <a:effectLst/>
                        <a:latin typeface="Times New Roman" pitchFamily="18" charset="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DFKai-SB" pitchFamily="65" charset="-120"/>
                          <a:ea typeface="新細明體" pitchFamily="18" charset="-120"/>
                          <a:cs typeface="Arial" pitchFamily="34" charset="0"/>
                        </a:rPr>
                        <a:t>5</a:t>
                      </a:r>
                      <a:r>
                        <a:rPr kumimoji="0" lang="zh-TW" sz="1200" b="0" i="0" u="none" strike="noStrike" cap="none" normalizeH="0" baseline="0" smtClean="0">
                          <a:ln>
                            <a:noFill/>
                          </a:ln>
                          <a:solidFill>
                            <a:srgbClr val="000000"/>
                          </a:solidFill>
                          <a:effectLst/>
                          <a:latin typeface="DFKai-SB" pitchFamily="65" charset="-120"/>
                          <a:ea typeface="新細明體" pitchFamily="18" charset="-120"/>
                          <a:cs typeface="Arial" pitchFamily="34" charset="0"/>
                        </a:rPr>
                        <a:t>冊</a:t>
                      </a:r>
                      <a:endParaRPr kumimoji="0" lang="zh-TW" altLang="en-US" sz="1200" b="0" i="0" u="none" strike="noStrike" cap="none" normalizeH="0" baseline="0" smtClean="0">
                        <a:ln>
                          <a:noFill/>
                        </a:ln>
                        <a:solidFill>
                          <a:schemeClr val="tx1"/>
                        </a:solidFill>
                        <a:effectLst/>
                        <a:latin typeface="Times New Roman" pitchFamily="18" charset="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DFKai-SB" pitchFamily="65" charset="-120"/>
                          <a:ea typeface="新細明體" pitchFamily="18" charset="-120"/>
                          <a:cs typeface="Arial" pitchFamily="34" charset="0"/>
                        </a:rPr>
                        <a:t>300</a:t>
                      </a:r>
                      <a:endParaRPr kumimoji="0" lang="en-US" altLang="zh-TW" sz="1200" b="0" i="0" u="none" strike="noStrike" cap="none" normalizeH="0" baseline="0" smtClean="0">
                        <a:ln>
                          <a:noFill/>
                        </a:ln>
                        <a:solidFill>
                          <a:schemeClr val="tx1"/>
                        </a:solidFill>
                        <a:effectLst/>
                        <a:latin typeface="Times New Roman" pitchFamily="18" charset="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smtClean="0">
                          <a:ln>
                            <a:noFill/>
                          </a:ln>
                          <a:solidFill>
                            <a:srgbClr val="000000"/>
                          </a:solidFill>
                          <a:effectLst/>
                          <a:latin typeface="DFKai-SB" pitchFamily="65" charset="-120"/>
                          <a:ea typeface="新細明體" pitchFamily="18" charset="-120"/>
                          <a:cs typeface="Arial" pitchFamily="34" charset="0"/>
                        </a:rPr>
                        <a:t>OK</a:t>
                      </a:r>
                      <a:endParaRPr kumimoji="0" lang="en-US" altLang="zh-TW" sz="1200" b="0" i="0" u="none" strike="noStrike" cap="none" normalizeH="0" baseline="0" dirty="0" smtClean="0">
                        <a:ln>
                          <a:noFill/>
                        </a:ln>
                        <a:solidFill>
                          <a:schemeClr val="tx1"/>
                        </a:solidFill>
                        <a:effectLst/>
                        <a:latin typeface="Times New Roman" pitchFamily="18" charset="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52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DFKai-SB" pitchFamily="65" charset="-120"/>
                          <a:ea typeface="新細明體" pitchFamily="18" charset="-120"/>
                          <a:cs typeface="Arial" pitchFamily="34" charset="0"/>
                        </a:rPr>
                        <a:t>xxxxxxxxxxxxxxxxxx</a:t>
                      </a:r>
                      <a:endParaRPr kumimoji="0" lang="en-US" altLang="zh-TW" sz="1200" b="0" i="0" u="none" strike="noStrike" cap="none" normalizeH="0" baseline="0" smtClean="0">
                        <a:ln>
                          <a:noFill/>
                        </a:ln>
                        <a:solidFill>
                          <a:schemeClr val="tx1"/>
                        </a:solidFill>
                        <a:effectLst/>
                        <a:latin typeface="Times New Roman" pitchFamily="18" charset="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DFKai-SB" pitchFamily="65" charset="-120"/>
                          <a:ea typeface="新細明體" pitchFamily="18" charset="-120"/>
                          <a:cs typeface="Arial" pitchFamily="34" charset="0"/>
                        </a:rPr>
                        <a:t>10</a:t>
                      </a:r>
                      <a:r>
                        <a:rPr kumimoji="0" lang="zh-TW" sz="1200" b="0" i="0" u="none" strike="noStrike" cap="none" normalizeH="0" baseline="0" smtClean="0">
                          <a:ln>
                            <a:noFill/>
                          </a:ln>
                          <a:solidFill>
                            <a:srgbClr val="000000"/>
                          </a:solidFill>
                          <a:effectLst/>
                          <a:latin typeface="DFKai-SB" pitchFamily="65" charset="-120"/>
                          <a:ea typeface="新細明體" pitchFamily="18" charset="-120"/>
                          <a:cs typeface="Arial" pitchFamily="34" charset="0"/>
                        </a:rPr>
                        <a:t>冊</a:t>
                      </a:r>
                      <a:endParaRPr kumimoji="0" lang="zh-TW" altLang="en-US" sz="1200" b="0" i="0" u="none" strike="noStrike" cap="none" normalizeH="0" baseline="0" smtClean="0">
                        <a:ln>
                          <a:noFill/>
                        </a:ln>
                        <a:solidFill>
                          <a:schemeClr val="tx1"/>
                        </a:solidFill>
                        <a:effectLst/>
                        <a:latin typeface="Times New Roman" pitchFamily="18" charset="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200" b="0" i="0" u="none" strike="noStrike" cap="none" normalizeH="0" baseline="0" dirty="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200" b="0" i="0" u="none" strike="noStrike" cap="none" normalizeH="0" baseline="0" dirty="0" smtClean="0">
                          <a:ln>
                            <a:noFill/>
                          </a:ln>
                          <a:solidFill>
                            <a:srgbClr val="000000"/>
                          </a:solidFill>
                          <a:effectLst/>
                          <a:latin typeface="Times New Roman" pitchFamily="18" charset="0"/>
                          <a:ea typeface="DFKai-SB" pitchFamily="65" charset="-120"/>
                          <a:cs typeface="Arial" pitchFamily="34" charset="0"/>
                        </a:rPr>
                        <a:t>例： 紙張薄脆碎裂，需修裱。</a:t>
                      </a:r>
                      <a:endParaRPr kumimoji="0" lang="zh-TW" altLang="en-US" sz="1200" b="0" i="0" u="none" strike="noStrike" cap="none" normalizeH="0" baseline="0" dirty="0" smtClean="0">
                        <a:ln>
                          <a:noFill/>
                        </a:ln>
                        <a:solidFill>
                          <a:schemeClr val="tx1"/>
                        </a:solidFill>
                        <a:effectLst/>
                        <a:latin typeface="Times New Roman" pitchFamily="18" charset="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52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DFKai-SB" pitchFamily="65" charset="-120"/>
                          <a:ea typeface="新細明體" pitchFamily="18" charset="-120"/>
                          <a:cs typeface="Arial" pitchFamily="34" charset="0"/>
                        </a:rPr>
                        <a:t>xxxxxxxxxxxxxxxxxx</a:t>
                      </a:r>
                      <a:endParaRPr kumimoji="0" lang="en-US" altLang="zh-TW" sz="1200" b="0" i="0" u="none" strike="noStrike" cap="none" normalizeH="0" baseline="0" smtClean="0">
                        <a:ln>
                          <a:noFill/>
                        </a:ln>
                        <a:solidFill>
                          <a:schemeClr val="tx1"/>
                        </a:solidFill>
                        <a:effectLst/>
                        <a:latin typeface="Times New Roman" pitchFamily="18" charset="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DFKai-SB" pitchFamily="65" charset="-120"/>
                          <a:ea typeface="新細明體" pitchFamily="18" charset="-120"/>
                          <a:cs typeface="Arial" pitchFamily="34" charset="0"/>
                        </a:rPr>
                        <a:t>8</a:t>
                      </a:r>
                      <a:r>
                        <a:rPr kumimoji="0" lang="zh-TW" sz="1200" b="0" i="0" u="none" strike="noStrike" cap="none" normalizeH="0" baseline="0" smtClean="0">
                          <a:ln>
                            <a:noFill/>
                          </a:ln>
                          <a:solidFill>
                            <a:srgbClr val="000000"/>
                          </a:solidFill>
                          <a:effectLst/>
                          <a:latin typeface="DFKai-SB" pitchFamily="65" charset="-120"/>
                          <a:ea typeface="新細明體" pitchFamily="18" charset="-120"/>
                          <a:cs typeface="Arial" pitchFamily="34" charset="0"/>
                        </a:rPr>
                        <a:t>冊</a:t>
                      </a:r>
                      <a:endParaRPr kumimoji="0" lang="zh-TW" altLang="en-US" sz="1200" b="0" i="0" u="none" strike="noStrike" cap="none" normalizeH="0" baseline="0" smtClean="0">
                        <a:ln>
                          <a:noFill/>
                        </a:ln>
                        <a:solidFill>
                          <a:schemeClr val="tx1"/>
                        </a:solidFill>
                        <a:effectLst/>
                        <a:latin typeface="Times New Roman" pitchFamily="18" charset="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2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sz="1200" b="0" i="0" u="none" strike="noStrike" cap="none" normalizeH="0" baseline="0" dirty="0" smtClean="0">
                          <a:ln>
                            <a:noFill/>
                          </a:ln>
                          <a:solidFill>
                            <a:srgbClr val="000000"/>
                          </a:solidFill>
                          <a:effectLst/>
                          <a:latin typeface="Times New Roman" pitchFamily="18" charset="0"/>
                          <a:ea typeface="DFKai-SB" pitchFamily="65" charset="-120"/>
                          <a:cs typeface="Arial" pitchFamily="34" charset="0"/>
                        </a:rPr>
                        <a:t>例：穿線斷裂，需重新縫線。</a:t>
                      </a:r>
                      <a:endParaRPr kumimoji="0" lang="zh-TW" altLang="en-US" sz="1200" b="0" i="0" u="none" strike="noStrike" cap="none" normalizeH="0" baseline="0" dirty="0" smtClean="0">
                        <a:ln>
                          <a:noFill/>
                        </a:ln>
                        <a:solidFill>
                          <a:schemeClr val="tx1"/>
                        </a:solidFill>
                        <a:effectLst/>
                        <a:latin typeface="Times New Roman" pitchFamily="18" charset="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14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14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dirty="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14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dirty="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14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dirty="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14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14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dirty="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dirty="0" smtClean="0">
                        <a:ln>
                          <a:noFill/>
                        </a:ln>
                        <a:solidFill>
                          <a:srgbClr val="000000"/>
                        </a:solidFill>
                        <a:effectLst/>
                        <a:latin typeface="DFKai-SB" pitchFamily="65" charset="-120"/>
                        <a:ea typeface="新細明體" pitchFamily="18" charset="-120"/>
                        <a:cs typeface="Arial" pitchFamily="34" charset="0"/>
                      </a:endParaRPr>
                    </a:p>
                  </a:txBody>
                  <a:tcPr marL="19050" marR="190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Reports</a:t>
            </a:r>
            <a:endParaRPr lang="en-US" dirty="0"/>
          </a:p>
        </p:txBody>
      </p:sp>
      <p:sp>
        <p:nvSpPr>
          <p:cNvPr id="5" name="Content Placeholder 4"/>
          <p:cNvSpPr>
            <a:spLocks noGrp="1"/>
          </p:cNvSpPr>
          <p:nvPr>
            <p:ph idx="1"/>
          </p:nvPr>
        </p:nvSpPr>
        <p:spPr>
          <a:xfrm>
            <a:off x="152400" y="1481329"/>
            <a:ext cx="8229600" cy="3090672"/>
          </a:xfrm>
        </p:spPr>
        <p:txBody>
          <a:bodyPr/>
          <a:lstStyle/>
          <a:p>
            <a:r>
              <a:rPr lang="en-US" dirty="0" smtClean="0"/>
              <a:t>Weekly report</a:t>
            </a:r>
          </a:p>
          <a:p>
            <a:pPr>
              <a:buNone/>
            </a:pPr>
            <a:endParaRPr lang="en-US" dirty="0" smtClean="0"/>
          </a:p>
        </p:txBody>
      </p:sp>
      <p:pic>
        <p:nvPicPr>
          <p:cNvPr id="6" name="Content Placeholder 3" descr="untitled.bmp"/>
          <p:cNvPicPr>
            <a:picLocks noChangeAspect="1"/>
          </p:cNvPicPr>
          <p:nvPr/>
        </p:nvPicPr>
        <p:blipFill>
          <a:blip r:embed="rId3" cstate="print"/>
          <a:stretch>
            <a:fillRect/>
          </a:stretch>
        </p:blipFill>
        <p:spPr>
          <a:xfrm>
            <a:off x="8151742" y="6172200"/>
            <a:ext cx="866241" cy="581709"/>
          </a:xfrm>
          <a:prstGeom prst="rect">
            <a:avLst/>
          </a:prstGeom>
        </p:spPr>
      </p:pic>
      <p:graphicFrame>
        <p:nvGraphicFramePr>
          <p:cNvPr id="7" name="Table 6"/>
          <p:cNvGraphicFramePr>
            <a:graphicFrameLocks noGrp="1"/>
          </p:cNvGraphicFramePr>
          <p:nvPr/>
        </p:nvGraphicFramePr>
        <p:xfrm>
          <a:off x="3124200" y="381000"/>
          <a:ext cx="5715000" cy="5521934"/>
        </p:xfrm>
        <a:graphic>
          <a:graphicData uri="http://schemas.openxmlformats.org/drawingml/2006/table">
            <a:tbl>
              <a:tblPr/>
              <a:tblGrid>
                <a:gridCol w="731352"/>
                <a:gridCol w="905484"/>
                <a:gridCol w="4078164"/>
              </a:tblGrid>
              <a:tr h="308726">
                <a:tc gridSpan="3">
                  <a:txBody>
                    <a:bodyPr/>
                    <a:lstStyle/>
                    <a:p>
                      <a:pPr marL="377190" marR="0" indent="-377190" algn="ctr">
                        <a:spcBef>
                          <a:spcPts val="0"/>
                        </a:spcBef>
                        <a:spcAft>
                          <a:spcPts val="0"/>
                        </a:spcAft>
                      </a:pPr>
                      <a:r>
                        <a:rPr lang="zh-TW" sz="1200" b="1" kern="100" dirty="0">
                          <a:latin typeface="Times New Roman"/>
                          <a:ea typeface="DFKai-SB"/>
                          <a:cs typeface="Times New Roman"/>
                        </a:rPr>
                        <a:t>當週工作記錄</a:t>
                      </a:r>
                      <a:endParaRPr lang="en-US" sz="1200" kern="100" dirty="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308726">
                <a:tc>
                  <a:txBody>
                    <a:bodyPr/>
                    <a:lstStyle/>
                    <a:p>
                      <a:pPr marL="0" marR="0" algn="ctr">
                        <a:spcBef>
                          <a:spcPts val="0"/>
                        </a:spcBef>
                        <a:spcAft>
                          <a:spcPts val="0"/>
                        </a:spcAft>
                      </a:pPr>
                      <a:r>
                        <a:rPr lang="en-US" sz="1200" kern="100">
                          <a:latin typeface="Times New Roman"/>
                          <a:ea typeface="DFKai-SB"/>
                          <a:cs typeface="Times New Roman"/>
                        </a:rPr>
                        <a:t>DATE</a:t>
                      </a:r>
                      <a:endParaRPr lang="en-US" sz="1200" kern="10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zh-TW" sz="1200" kern="100">
                          <a:latin typeface="Times New Roman"/>
                          <a:ea typeface="DFKai-SB"/>
                          <a:cs typeface="Times New Roman"/>
                        </a:rPr>
                        <a:t>實際掃描葉數</a:t>
                      </a:r>
                      <a:endParaRPr lang="en-US" sz="1200" kern="10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9D9"/>
                    </a:solidFill>
                  </a:tcPr>
                </a:tc>
                <a:tc>
                  <a:txBody>
                    <a:bodyPr/>
                    <a:lstStyle/>
                    <a:p>
                      <a:pPr marL="377190" marR="0" indent="-377190" algn="ctr">
                        <a:spcBef>
                          <a:spcPts val="0"/>
                        </a:spcBef>
                        <a:spcAft>
                          <a:spcPts val="0"/>
                        </a:spcAft>
                      </a:pPr>
                      <a:r>
                        <a:rPr lang="zh-TW" sz="1200" kern="100">
                          <a:latin typeface="Times New Roman"/>
                          <a:ea typeface="DFKai-SB"/>
                          <a:cs typeface="Times New Roman"/>
                        </a:rPr>
                        <a:t>其他事項</a:t>
                      </a:r>
                      <a:endParaRPr lang="en-US" sz="1200" kern="10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9D9"/>
                    </a:solidFill>
                  </a:tcPr>
                </a:tc>
              </a:tr>
              <a:tr h="415990">
                <a:tc>
                  <a:txBody>
                    <a:bodyPr/>
                    <a:lstStyle/>
                    <a:p>
                      <a:pPr marL="0" marR="0" algn="ctr">
                        <a:spcBef>
                          <a:spcPts val="0"/>
                        </a:spcBef>
                        <a:spcAft>
                          <a:spcPts val="0"/>
                        </a:spcAft>
                      </a:pPr>
                      <a:r>
                        <a:rPr lang="en-US" sz="1200" kern="100">
                          <a:latin typeface="Times New Roman"/>
                          <a:ea typeface="DFKai-SB"/>
                          <a:cs typeface="Times New Roman"/>
                        </a:rPr>
                        <a:t>10/01</a:t>
                      </a:r>
                      <a:endParaRPr lang="en-US" sz="1200" kern="10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kern="100">
                          <a:latin typeface="Times New Roman"/>
                          <a:ea typeface="MS Mincho"/>
                          <a:cs typeface="Times New Roman"/>
                        </a:rPr>
                        <a:t>827</a:t>
                      </a:r>
                      <a:endParaRPr lang="en-US" sz="1200" kern="10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kern="0" dirty="0">
                          <a:solidFill>
                            <a:srgbClr val="000000"/>
                          </a:solidFill>
                          <a:latin typeface="Calibri"/>
                          <a:ea typeface="DFKai-SB"/>
                          <a:cs typeface="Calibri"/>
                        </a:rPr>
                        <a:t>*</a:t>
                      </a:r>
                      <a:r>
                        <a:rPr lang="zh-TW" sz="1200" kern="0" dirty="0">
                          <a:solidFill>
                            <a:srgbClr val="000000"/>
                          </a:solidFill>
                          <a:latin typeface="Calibri"/>
                          <a:ea typeface="DFKai-SB"/>
                          <a:cs typeface="Calibri"/>
                        </a:rPr>
                        <a:t>唱經堂才子書彙稿</a:t>
                      </a:r>
                      <a:r>
                        <a:rPr lang="en-US" sz="1200" kern="0" dirty="0">
                          <a:solidFill>
                            <a:srgbClr val="000000"/>
                          </a:solidFill>
                          <a:latin typeface="Calibri"/>
                          <a:ea typeface="DFKai-SB"/>
                          <a:cs typeface="Calibri"/>
                        </a:rPr>
                        <a:t>-</a:t>
                      </a:r>
                      <a:r>
                        <a:rPr lang="zh-TW" sz="1200" kern="0" dirty="0">
                          <a:solidFill>
                            <a:srgbClr val="000000"/>
                          </a:solidFill>
                          <a:latin typeface="Calibri"/>
                          <a:ea typeface="DFKai-SB"/>
                          <a:cs typeface="Calibri"/>
                        </a:rPr>
                        <a:t>此套書紙張破損嚴重</a:t>
                      </a:r>
                      <a:endParaRPr lang="en-US" sz="1200" kern="100" dirty="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638">
                <a:tc>
                  <a:txBody>
                    <a:bodyPr/>
                    <a:lstStyle/>
                    <a:p>
                      <a:pPr marL="0" marR="0" algn="ctr">
                        <a:spcBef>
                          <a:spcPts val="0"/>
                        </a:spcBef>
                        <a:spcAft>
                          <a:spcPts val="0"/>
                        </a:spcAft>
                      </a:pPr>
                      <a:r>
                        <a:rPr lang="en-US" sz="1200" kern="100">
                          <a:latin typeface="Times New Roman"/>
                          <a:ea typeface="DFKai-SB"/>
                          <a:cs typeface="Times New Roman"/>
                        </a:rPr>
                        <a:t>10/02</a:t>
                      </a:r>
                      <a:endParaRPr lang="en-US" sz="1200" kern="10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kern="100">
                          <a:latin typeface="Times New Roman"/>
                          <a:ea typeface="MS Mincho"/>
                          <a:cs typeface="Times New Roman"/>
                        </a:rPr>
                        <a:t>600</a:t>
                      </a:r>
                      <a:endParaRPr lang="en-US" sz="1200" kern="10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kern="100">
                          <a:latin typeface="Times New Roman"/>
                          <a:ea typeface="DFKai-SB"/>
                          <a:cs typeface="Times New Roman"/>
                        </a:rPr>
                        <a:t>*</a:t>
                      </a:r>
                      <a:r>
                        <a:rPr lang="zh-TW" sz="1200" kern="100">
                          <a:latin typeface="Times New Roman"/>
                          <a:ea typeface="DFKai-SB"/>
                          <a:cs typeface="Times New Roman"/>
                        </a:rPr>
                        <a:t>契丹國志</a:t>
                      </a:r>
                      <a:r>
                        <a:rPr lang="en-US" sz="1200" kern="100">
                          <a:latin typeface="Times New Roman"/>
                          <a:ea typeface="DFKai-SB"/>
                          <a:cs typeface="Times New Roman"/>
                        </a:rPr>
                        <a:t>-</a:t>
                      </a:r>
                      <a:r>
                        <a:rPr lang="zh-TW" sz="1200" kern="100">
                          <a:latin typeface="Times New Roman"/>
                          <a:ea typeface="DFKai-SB"/>
                          <a:cs typeface="Times New Roman"/>
                        </a:rPr>
                        <a:t>原註記為</a:t>
                      </a:r>
                      <a:r>
                        <a:rPr lang="en-US" sz="1200" kern="100">
                          <a:latin typeface="Times New Roman"/>
                          <a:ea typeface="DFKai-SB"/>
                          <a:cs typeface="Times New Roman"/>
                        </a:rPr>
                        <a:t>27</a:t>
                      </a:r>
                      <a:r>
                        <a:rPr lang="zh-TW" sz="1200" kern="100">
                          <a:latin typeface="Times New Roman"/>
                          <a:ea typeface="DFKai-SB"/>
                          <a:cs typeface="Times New Roman"/>
                        </a:rPr>
                        <a:t>冊</a:t>
                      </a:r>
                      <a:r>
                        <a:rPr lang="en-US" sz="1200" kern="100">
                          <a:latin typeface="Times New Roman"/>
                          <a:ea typeface="DFKai-SB"/>
                          <a:cs typeface="Times New Roman"/>
                        </a:rPr>
                        <a:t>,</a:t>
                      </a:r>
                      <a:r>
                        <a:rPr lang="zh-TW" sz="1200" kern="100">
                          <a:latin typeface="Times New Roman"/>
                          <a:ea typeface="DFKai-SB"/>
                          <a:cs typeface="Times New Roman"/>
                        </a:rPr>
                        <a:t>修正為</a:t>
                      </a:r>
                      <a:r>
                        <a:rPr lang="en-US" sz="1200" kern="100">
                          <a:latin typeface="Times New Roman"/>
                          <a:ea typeface="DFKai-SB"/>
                          <a:cs typeface="Times New Roman"/>
                        </a:rPr>
                        <a:t>4</a:t>
                      </a:r>
                      <a:r>
                        <a:rPr lang="zh-TW" sz="1200" kern="100">
                          <a:latin typeface="Times New Roman"/>
                          <a:ea typeface="DFKai-SB"/>
                          <a:cs typeface="Times New Roman"/>
                        </a:rPr>
                        <a:t>冊</a:t>
                      </a:r>
                      <a:endParaRPr lang="en-US" sz="1200" kern="10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990">
                <a:tc>
                  <a:txBody>
                    <a:bodyPr/>
                    <a:lstStyle/>
                    <a:p>
                      <a:pPr marL="0" marR="0" algn="ctr">
                        <a:spcBef>
                          <a:spcPts val="0"/>
                        </a:spcBef>
                        <a:spcAft>
                          <a:spcPts val="0"/>
                        </a:spcAft>
                      </a:pPr>
                      <a:r>
                        <a:rPr lang="en-US" sz="1200" kern="100">
                          <a:latin typeface="Times New Roman"/>
                          <a:ea typeface="DFKai-SB"/>
                          <a:cs typeface="Times New Roman"/>
                        </a:rPr>
                        <a:t>10/03</a:t>
                      </a:r>
                      <a:endParaRPr lang="en-US" sz="1200" kern="10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kern="100">
                          <a:latin typeface="Times New Roman"/>
                          <a:ea typeface="MS Mincho"/>
                          <a:cs typeface="Times New Roman"/>
                        </a:rPr>
                        <a:t>797</a:t>
                      </a:r>
                      <a:endParaRPr lang="en-US" sz="1200" kern="10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kern="100">
                          <a:latin typeface="Times New Roman"/>
                          <a:ea typeface="DFKai-SB"/>
                          <a:cs typeface="Times New Roman"/>
                        </a:rPr>
                        <a:t>*</a:t>
                      </a:r>
                      <a:r>
                        <a:rPr lang="zh-TW" sz="1200" kern="100">
                          <a:latin typeface="Times New Roman"/>
                          <a:ea typeface="DFKai-SB"/>
                          <a:cs typeface="Times New Roman"/>
                        </a:rPr>
                        <a:t>前後漢紀</a:t>
                      </a:r>
                      <a:r>
                        <a:rPr lang="en-US" sz="1200" kern="100">
                          <a:latin typeface="Times New Roman"/>
                          <a:ea typeface="DFKai-SB"/>
                          <a:cs typeface="Times New Roman"/>
                        </a:rPr>
                        <a:t>-</a:t>
                      </a:r>
                      <a:r>
                        <a:rPr lang="zh-TW" sz="1200" kern="100">
                          <a:latin typeface="Times New Roman"/>
                          <a:ea typeface="DFKai-SB"/>
                          <a:cs typeface="Times New Roman"/>
                        </a:rPr>
                        <a:t>多葉紙張不完整</a:t>
                      </a:r>
                      <a:endParaRPr lang="en-US" sz="1200" kern="10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990">
                <a:tc>
                  <a:txBody>
                    <a:bodyPr/>
                    <a:lstStyle/>
                    <a:p>
                      <a:pPr marL="0" marR="0" algn="ctr">
                        <a:spcBef>
                          <a:spcPts val="0"/>
                        </a:spcBef>
                        <a:spcAft>
                          <a:spcPts val="0"/>
                        </a:spcAft>
                      </a:pPr>
                      <a:r>
                        <a:rPr lang="en-US" sz="1200" kern="100">
                          <a:latin typeface="Times New Roman"/>
                          <a:ea typeface="DFKai-SB"/>
                          <a:cs typeface="Times New Roman"/>
                        </a:rPr>
                        <a:t>10/04</a:t>
                      </a:r>
                      <a:endParaRPr lang="en-US" sz="1200" kern="10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kern="100">
                          <a:latin typeface="Times New Roman"/>
                          <a:ea typeface="PMingLiU"/>
                          <a:cs typeface="Times New Roman"/>
                        </a:rPr>
                        <a:t>871</a:t>
                      </a:r>
                      <a:endParaRPr lang="en-US" sz="1200" kern="10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kern="100" dirty="0">
                          <a:latin typeface="Times New Roman"/>
                          <a:ea typeface="DFKai-SB"/>
                          <a:cs typeface="Times New Roman"/>
                        </a:rPr>
                        <a:t>*</a:t>
                      </a:r>
                      <a:r>
                        <a:rPr lang="zh-TW" sz="1200" kern="100" dirty="0">
                          <a:latin typeface="Times New Roman"/>
                          <a:ea typeface="DFKai-SB"/>
                          <a:cs typeface="Times New Roman"/>
                        </a:rPr>
                        <a:t>廣雅疏證</a:t>
                      </a:r>
                      <a:r>
                        <a:rPr lang="en-US" sz="1200" kern="100" dirty="0">
                          <a:latin typeface="Times New Roman"/>
                          <a:ea typeface="DFKai-SB"/>
                          <a:cs typeface="Times New Roman"/>
                        </a:rPr>
                        <a:t>-</a:t>
                      </a:r>
                      <a:r>
                        <a:rPr lang="zh-TW" sz="1200" kern="100" dirty="0">
                          <a:latin typeface="Times New Roman"/>
                          <a:ea typeface="DFKai-SB"/>
                          <a:cs typeface="Times New Roman"/>
                        </a:rPr>
                        <a:t>因單冊上達百葉</a:t>
                      </a:r>
                      <a:r>
                        <a:rPr lang="en-US" sz="1200" kern="100" dirty="0">
                          <a:latin typeface="Times New Roman"/>
                          <a:ea typeface="DFKai-SB"/>
                          <a:cs typeface="Times New Roman"/>
                        </a:rPr>
                        <a:t>,</a:t>
                      </a:r>
                      <a:r>
                        <a:rPr lang="zh-TW" sz="1200" kern="100" dirty="0">
                          <a:latin typeface="Times New Roman"/>
                          <a:ea typeface="DFKai-SB"/>
                          <a:cs typeface="Times New Roman"/>
                        </a:rPr>
                        <a:t>編碼原則調整為</a:t>
                      </a:r>
                      <a:r>
                        <a:rPr lang="en-US" sz="1200" kern="100" dirty="0">
                          <a:latin typeface="Times New Roman"/>
                          <a:ea typeface="DFKai-SB"/>
                          <a:cs typeface="Times New Roman"/>
                        </a:rPr>
                        <a:t>8</a:t>
                      </a:r>
                      <a:r>
                        <a:rPr lang="zh-TW" sz="1200" kern="100" dirty="0">
                          <a:latin typeface="Times New Roman"/>
                          <a:ea typeface="DFKai-SB"/>
                          <a:cs typeface="Times New Roman"/>
                        </a:rPr>
                        <a:t>位數</a:t>
                      </a:r>
                      <a:endParaRPr lang="en-US" sz="1200" kern="100" dirty="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244">
                <a:tc>
                  <a:txBody>
                    <a:bodyPr/>
                    <a:lstStyle/>
                    <a:p>
                      <a:pPr marL="0" marR="0" algn="ctr">
                        <a:spcBef>
                          <a:spcPts val="0"/>
                        </a:spcBef>
                        <a:spcAft>
                          <a:spcPts val="0"/>
                        </a:spcAft>
                      </a:pPr>
                      <a:r>
                        <a:rPr lang="en-US" sz="1200" kern="100">
                          <a:latin typeface="Times New Roman"/>
                          <a:ea typeface="DFKai-SB"/>
                          <a:cs typeface="Times New Roman"/>
                        </a:rPr>
                        <a:t>10/05</a:t>
                      </a:r>
                      <a:endParaRPr lang="en-US" sz="1200" kern="10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kern="100">
                          <a:latin typeface="Times New Roman"/>
                          <a:ea typeface="MS Mincho"/>
                          <a:cs typeface="Times New Roman"/>
                        </a:rPr>
                        <a:t>627</a:t>
                      </a:r>
                      <a:endParaRPr lang="en-US" sz="1200" kern="10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kern="100" dirty="0">
                          <a:latin typeface="Times New Roman"/>
                          <a:ea typeface="PMingLiU"/>
                          <a:cs typeface="Times New Roman"/>
                        </a:rPr>
                        <a:t>*</a:t>
                      </a:r>
                      <a:r>
                        <a:rPr lang="zh-TW" sz="1200" kern="100" dirty="0">
                          <a:latin typeface="Times New Roman"/>
                          <a:ea typeface="PMingLiU"/>
                          <a:cs typeface="Times New Roman"/>
                        </a:rPr>
                        <a:t>王臨川文集</a:t>
                      </a:r>
                      <a:endParaRPr lang="en-US" sz="1200" kern="100" dirty="0">
                        <a:latin typeface="Calibri"/>
                        <a:ea typeface="PMingLiU"/>
                        <a:cs typeface="Times New Roman"/>
                      </a:endParaRPr>
                    </a:p>
                    <a:p>
                      <a:pPr marL="0" marR="0">
                        <a:spcBef>
                          <a:spcPts val="0"/>
                        </a:spcBef>
                        <a:spcAft>
                          <a:spcPts val="0"/>
                        </a:spcAft>
                      </a:pPr>
                      <a:r>
                        <a:rPr lang="en-US" sz="1200" kern="100" dirty="0">
                          <a:latin typeface="Times New Roman"/>
                          <a:ea typeface="PMingLiU"/>
                          <a:cs typeface="Times New Roman"/>
                        </a:rPr>
                        <a:t>*</a:t>
                      </a:r>
                      <a:r>
                        <a:rPr lang="zh-TW" sz="1200" kern="100" dirty="0">
                          <a:latin typeface="Times New Roman"/>
                          <a:ea typeface="PMingLiU"/>
                          <a:cs typeface="Times New Roman"/>
                        </a:rPr>
                        <a:t>此套書酸化嚴重</a:t>
                      </a:r>
                      <a:r>
                        <a:rPr lang="en-US" sz="1200" kern="100" dirty="0">
                          <a:latin typeface="Times New Roman"/>
                          <a:ea typeface="PMingLiU"/>
                          <a:cs typeface="Times New Roman"/>
                        </a:rPr>
                        <a:t>,</a:t>
                      </a:r>
                      <a:r>
                        <a:rPr lang="zh-TW" sz="1200" kern="100" dirty="0">
                          <a:latin typeface="Times New Roman"/>
                          <a:ea typeface="PMingLiU"/>
                          <a:cs typeface="Times New Roman"/>
                        </a:rPr>
                        <a:t>裝線鬆脫</a:t>
                      </a:r>
                      <a:r>
                        <a:rPr lang="en-US" sz="1200" kern="100" dirty="0">
                          <a:latin typeface="Times New Roman"/>
                          <a:ea typeface="PMingLiU"/>
                          <a:cs typeface="Times New Roman"/>
                        </a:rPr>
                        <a:t>;</a:t>
                      </a:r>
                      <a:r>
                        <a:rPr lang="zh-TW" sz="1200" kern="100" dirty="0">
                          <a:latin typeface="Times New Roman"/>
                          <a:ea typeface="PMingLiU"/>
                          <a:cs typeface="Times New Roman"/>
                        </a:rPr>
                        <a:t>多葉一分離為二</a:t>
                      </a:r>
                      <a:endParaRPr lang="en-US" sz="1200" kern="100" dirty="0">
                        <a:latin typeface="Calibri"/>
                        <a:ea typeface="PMingLiU"/>
                        <a:cs typeface="Times New Roman"/>
                      </a:endParaRPr>
                    </a:p>
                    <a:p>
                      <a:pPr marL="0" marR="0">
                        <a:spcBef>
                          <a:spcPts val="0"/>
                        </a:spcBef>
                        <a:spcAft>
                          <a:spcPts val="0"/>
                        </a:spcAft>
                      </a:pPr>
                      <a:endParaRPr lang="en-US" sz="1200" kern="100" dirty="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8696">
                <a:tc>
                  <a:txBody>
                    <a:bodyPr/>
                    <a:lstStyle/>
                    <a:p>
                      <a:pPr marL="0" marR="0" algn="ctr">
                        <a:spcBef>
                          <a:spcPts val="0"/>
                        </a:spcBef>
                        <a:spcAft>
                          <a:spcPts val="0"/>
                        </a:spcAft>
                      </a:pPr>
                      <a:r>
                        <a:rPr lang="zh-TW" sz="1200" kern="100">
                          <a:latin typeface="Times New Roman"/>
                          <a:ea typeface="DFKai-SB"/>
                          <a:cs typeface="Times New Roman"/>
                        </a:rPr>
                        <a:t>掃描總計</a:t>
                      </a:r>
                      <a:endParaRPr lang="en-US" sz="1200" kern="10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0" marR="0" algn="ctr">
                        <a:spcBef>
                          <a:spcPts val="0"/>
                        </a:spcBef>
                        <a:spcAft>
                          <a:spcPts val="0"/>
                        </a:spcAft>
                      </a:pPr>
                      <a:r>
                        <a:rPr lang="en-US" sz="1200" kern="100" dirty="0">
                          <a:latin typeface="PMingLiU"/>
                          <a:ea typeface="PMingLiU"/>
                          <a:cs typeface="Times New Roman"/>
                        </a:rPr>
                        <a:t>3</a:t>
                      </a:r>
                      <a:r>
                        <a:rPr lang="en-US" sz="1200" kern="100" dirty="0">
                          <a:latin typeface="Times New Roman"/>
                          <a:ea typeface="DFKai-SB"/>
                          <a:cs typeface="Times New Roman"/>
                        </a:rPr>
                        <a:t>,</a:t>
                      </a:r>
                      <a:r>
                        <a:rPr lang="en-US" sz="1200" kern="100" dirty="0">
                          <a:latin typeface="PMingLiU"/>
                          <a:ea typeface="PMingLiU"/>
                          <a:cs typeface="Times New Roman"/>
                        </a:rPr>
                        <a:t>722</a:t>
                      </a:r>
                      <a:endParaRPr lang="en-US" sz="1200" kern="100" dirty="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marL="342900" marR="0" lvl="0" indent="-342900" algn="just">
                        <a:spcBef>
                          <a:spcPts val="0"/>
                        </a:spcBef>
                        <a:spcAft>
                          <a:spcPts val="0"/>
                        </a:spcAft>
                        <a:buFont typeface="Symbol"/>
                        <a:buChar char=""/>
                      </a:pPr>
                      <a:r>
                        <a:rPr lang="zh-TW" sz="1200" kern="100" dirty="0">
                          <a:latin typeface="Times New Roman"/>
                          <a:ea typeface="DFKai-SB"/>
                          <a:cs typeface="Times New Roman"/>
                        </a:rPr>
                        <a:t>本週預計達成葉數</a:t>
                      </a:r>
                      <a:r>
                        <a:rPr lang="en-US" sz="1200" kern="100" dirty="0">
                          <a:latin typeface="Times New Roman"/>
                          <a:ea typeface="DFKai-SB"/>
                          <a:cs typeface="Times New Roman"/>
                        </a:rPr>
                        <a:t>4,000</a:t>
                      </a:r>
                      <a:r>
                        <a:rPr lang="zh-TW" sz="1200" kern="100" dirty="0">
                          <a:latin typeface="Times New Roman"/>
                          <a:ea typeface="DFKai-SB"/>
                          <a:cs typeface="Times New Roman"/>
                        </a:rPr>
                        <a:t>葉，實際完成</a:t>
                      </a:r>
                      <a:r>
                        <a:rPr lang="en-US" sz="1200" kern="100" dirty="0">
                          <a:latin typeface="PMingLiU"/>
                          <a:ea typeface="PMingLiU"/>
                          <a:cs typeface="Times New Roman"/>
                        </a:rPr>
                        <a:t>3</a:t>
                      </a:r>
                      <a:r>
                        <a:rPr lang="en-US" sz="1200" kern="100" dirty="0">
                          <a:latin typeface="Times New Roman"/>
                          <a:ea typeface="DFKai-SB"/>
                          <a:cs typeface="Times New Roman"/>
                        </a:rPr>
                        <a:t>,</a:t>
                      </a:r>
                      <a:r>
                        <a:rPr lang="en-US" sz="1200" kern="100" dirty="0">
                          <a:latin typeface="PMingLiU"/>
                          <a:ea typeface="PMingLiU"/>
                          <a:cs typeface="Times New Roman"/>
                        </a:rPr>
                        <a:t>722</a:t>
                      </a:r>
                      <a:r>
                        <a:rPr lang="zh-TW" sz="1200" kern="100" dirty="0">
                          <a:latin typeface="Times New Roman"/>
                          <a:ea typeface="DFKai-SB"/>
                          <a:cs typeface="Times New Roman"/>
                        </a:rPr>
                        <a:t>葉，當週達成率</a:t>
                      </a:r>
                      <a:r>
                        <a:rPr lang="en-US" sz="1200" kern="100" dirty="0">
                          <a:latin typeface="Times New Roman"/>
                          <a:ea typeface="MS Mincho"/>
                          <a:cs typeface="Times New Roman"/>
                        </a:rPr>
                        <a:t>93.</a:t>
                      </a:r>
                      <a:r>
                        <a:rPr lang="en-US" sz="1200" kern="100" dirty="0">
                          <a:latin typeface="PMingLiU"/>
                          <a:ea typeface="PMingLiU"/>
                          <a:cs typeface="Times New Roman"/>
                        </a:rPr>
                        <a:t>05</a:t>
                      </a:r>
                      <a:r>
                        <a:rPr lang="en-US" sz="1200" kern="100" dirty="0">
                          <a:latin typeface="Times New Roman"/>
                          <a:ea typeface="DFKai-SB"/>
                          <a:cs typeface="Times New Roman"/>
                        </a:rPr>
                        <a:t>%</a:t>
                      </a:r>
                      <a:endParaRPr lang="en-US" sz="1200" kern="100" dirty="0">
                        <a:latin typeface="Calibri"/>
                        <a:ea typeface="PMingLiU"/>
                        <a:cs typeface="Times New Roman"/>
                      </a:endParaRPr>
                    </a:p>
                    <a:p>
                      <a:pPr marL="0" marR="0" algn="just">
                        <a:spcBef>
                          <a:spcPts val="0"/>
                        </a:spcBef>
                        <a:spcAft>
                          <a:spcPts val="0"/>
                        </a:spcAft>
                      </a:pPr>
                      <a:r>
                        <a:rPr lang="en-US" sz="1200" kern="100" dirty="0">
                          <a:latin typeface="Times New Roman"/>
                          <a:ea typeface="DFKai-SB"/>
                          <a:cs typeface="Times New Roman"/>
                        </a:rPr>
                        <a:t>   </a:t>
                      </a:r>
                      <a:r>
                        <a:rPr lang="en-US" sz="1200" kern="100" dirty="0" smtClean="0">
                          <a:latin typeface="Times New Roman"/>
                          <a:ea typeface="DFKai-SB"/>
                          <a:cs typeface="Times New Roman"/>
                        </a:rPr>
                        <a:t>      </a:t>
                      </a:r>
                      <a:r>
                        <a:rPr lang="zh-TW" sz="1200" kern="100" dirty="0">
                          <a:latin typeface="Times New Roman"/>
                          <a:ea typeface="DFKai-SB"/>
                          <a:cs typeface="Times New Roman"/>
                        </a:rPr>
                        <a:t>目前累計影幅數為</a:t>
                      </a:r>
                      <a:r>
                        <a:rPr lang="en-US" sz="1200" kern="100" dirty="0">
                          <a:latin typeface="Times New Roman"/>
                          <a:ea typeface="DFKai-SB"/>
                          <a:cs typeface="Times New Roman"/>
                        </a:rPr>
                        <a:t>78,</a:t>
                      </a:r>
                      <a:r>
                        <a:rPr lang="en-US" sz="1200" kern="100" dirty="0">
                          <a:latin typeface="PMingLiU"/>
                          <a:ea typeface="PMingLiU"/>
                          <a:cs typeface="Times New Roman"/>
                        </a:rPr>
                        <a:t>383</a:t>
                      </a:r>
                      <a:r>
                        <a:rPr lang="zh-TW" sz="1200" kern="100" dirty="0">
                          <a:latin typeface="Times New Roman"/>
                          <a:ea typeface="DFKai-SB"/>
                          <a:cs typeface="Times New Roman"/>
                        </a:rPr>
                        <a:t>葉，總達成率為</a:t>
                      </a:r>
                      <a:r>
                        <a:rPr lang="en-US" sz="1200" kern="100" dirty="0">
                          <a:latin typeface="Times New Roman"/>
                          <a:ea typeface="DFKai-SB"/>
                          <a:cs typeface="Times New Roman"/>
                        </a:rPr>
                        <a:t>92.</a:t>
                      </a:r>
                      <a:r>
                        <a:rPr lang="en-US" sz="1200" kern="100" dirty="0">
                          <a:latin typeface="PMingLiU"/>
                          <a:ea typeface="PMingLiU"/>
                          <a:cs typeface="Times New Roman"/>
                        </a:rPr>
                        <a:t>22</a:t>
                      </a:r>
                      <a:r>
                        <a:rPr lang="en-US" sz="1200" kern="100" dirty="0">
                          <a:latin typeface="Times New Roman"/>
                          <a:ea typeface="DFKai-SB"/>
                          <a:cs typeface="Times New Roman"/>
                        </a:rPr>
                        <a:t>%</a:t>
                      </a:r>
                      <a:r>
                        <a:rPr lang="zh-TW" sz="1200" kern="100" dirty="0">
                          <a:latin typeface="Times New Roman"/>
                          <a:ea typeface="DFKai-SB"/>
                          <a:cs typeface="Times New Roman"/>
                        </a:rPr>
                        <a:t>。</a:t>
                      </a:r>
                      <a:endParaRPr lang="en-US" sz="1200" kern="100" dirty="0">
                        <a:latin typeface="Calibri"/>
                        <a:ea typeface="PMingLiU"/>
                        <a:cs typeface="Times New Roman"/>
                      </a:endParaRPr>
                    </a:p>
                    <a:p>
                      <a:pPr marL="342900" marR="0" lvl="0" indent="-342900">
                        <a:spcBef>
                          <a:spcPts val="0"/>
                        </a:spcBef>
                        <a:spcAft>
                          <a:spcPts val="0"/>
                        </a:spcAft>
                        <a:buFont typeface="Symbol"/>
                        <a:buChar char=""/>
                      </a:pPr>
                      <a:r>
                        <a:rPr lang="zh-TW" sz="1200" kern="0" dirty="0">
                          <a:solidFill>
                            <a:srgbClr val="000000"/>
                          </a:solidFill>
                          <a:latin typeface="Calibri"/>
                          <a:ea typeface="DFKai-SB"/>
                          <a:cs typeface="Calibri"/>
                        </a:rPr>
                        <a:t>專案累計進度</a:t>
                      </a:r>
                      <a:endParaRPr lang="en-US" sz="1200" kern="100" dirty="0">
                        <a:solidFill>
                          <a:srgbClr val="000000"/>
                        </a:solidFill>
                        <a:latin typeface="Calibri"/>
                        <a:ea typeface="PMingLiU"/>
                        <a:cs typeface="Times New Roman"/>
                      </a:endParaRPr>
                    </a:p>
                    <a:p>
                      <a:pPr marL="228600" marR="0">
                        <a:spcBef>
                          <a:spcPts val="0"/>
                        </a:spcBef>
                        <a:spcAft>
                          <a:spcPts val="0"/>
                        </a:spcAft>
                      </a:pPr>
                      <a:r>
                        <a:rPr lang="en-US" sz="1200" kern="0" dirty="0">
                          <a:solidFill>
                            <a:srgbClr val="000000"/>
                          </a:solidFill>
                          <a:latin typeface="Calibri"/>
                          <a:ea typeface="DFKai-SB"/>
                          <a:cs typeface="Calibri"/>
                        </a:rPr>
                        <a:t>   5</a:t>
                      </a:r>
                      <a:r>
                        <a:rPr lang="zh-TW" sz="1200" kern="0" dirty="0">
                          <a:solidFill>
                            <a:srgbClr val="000000"/>
                          </a:solidFill>
                          <a:latin typeface="Calibri"/>
                          <a:ea typeface="DFKai-SB"/>
                          <a:cs typeface="Calibri"/>
                        </a:rPr>
                        <a:t>月份已完成：</a:t>
                      </a:r>
                      <a:r>
                        <a:rPr lang="en-US" sz="1200" kern="0" dirty="0">
                          <a:solidFill>
                            <a:srgbClr val="000000"/>
                          </a:solidFill>
                          <a:latin typeface="Calibri"/>
                          <a:ea typeface="DFKai-SB"/>
                          <a:cs typeface="Calibri"/>
                        </a:rPr>
                        <a:t>10</a:t>
                      </a:r>
                      <a:r>
                        <a:rPr lang="zh-TW" sz="1200" kern="0" dirty="0">
                          <a:solidFill>
                            <a:srgbClr val="000000"/>
                          </a:solidFill>
                          <a:latin typeface="Calibri"/>
                          <a:ea typeface="DFKai-SB"/>
                          <a:cs typeface="Calibri"/>
                        </a:rPr>
                        <a:t>套書， </a:t>
                      </a:r>
                      <a:r>
                        <a:rPr lang="en-US" sz="1200" kern="0" dirty="0">
                          <a:solidFill>
                            <a:srgbClr val="000000"/>
                          </a:solidFill>
                          <a:latin typeface="Calibri"/>
                          <a:ea typeface="DFKai-SB"/>
                          <a:cs typeface="Calibri"/>
                        </a:rPr>
                        <a:t>98</a:t>
                      </a:r>
                      <a:r>
                        <a:rPr lang="zh-TW" sz="1200" kern="0" dirty="0">
                          <a:solidFill>
                            <a:srgbClr val="000000"/>
                          </a:solidFill>
                          <a:latin typeface="Calibri"/>
                          <a:ea typeface="DFKai-SB"/>
                          <a:cs typeface="Calibri"/>
                        </a:rPr>
                        <a:t>冊，</a:t>
                      </a:r>
                      <a:r>
                        <a:rPr lang="en-US" sz="1200" kern="0" dirty="0">
                          <a:solidFill>
                            <a:srgbClr val="000000"/>
                          </a:solidFill>
                          <a:latin typeface="Calibri"/>
                          <a:ea typeface="DFKai-SB"/>
                          <a:cs typeface="Calibri"/>
                        </a:rPr>
                        <a:t>6,526</a:t>
                      </a:r>
                      <a:r>
                        <a:rPr lang="zh-TW" sz="1200" kern="0" dirty="0">
                          <a:solidFill>
                            <a:srgbClr val="000000"/>
                          </a:solidFill>
                          <a:latin typeface="Calibri"/>
                          <a:ea typeface="DFKai-SB"/>
                          <a:cs typeface="Calibri"/>
                        </a:rPr>
                        <a:t>影幅數。</a:t>
                      </a:r>
                      <a:endParaRPr lang="en-US" sz="1200" kern="100" dirty="0">
                        <a:latin typeface="Calibri"/>
                        <a:ea typeface="PMingLiU"/>
                        <a:cs typeface="Times New Roman"/>
                      </a:endParaRPr>
                    </a:p>
                    <a:p>
                      <a:pPr marL="0" marR="0">
                        <a:spcBef>
                          <a:spcPts val="0"/>
                        </a:spcBef>
                        <a:spcAft>
                          <a:spcPts val="0"/>
                        </a:spcAft>
                      </a:pPr>
                      <a:r>
                        <a:rPr lang="en-US" sz="1200" kern="0" dirty="0">
                          <a:solidFill>
                            <a:srgbClr val="000000"/>
                          </a:solidFill>
                          <a:latin typeface="Calibri"/>
                          <a:ea typeface="DFKai-SB"/>
                          <a:cs typeface="Calibri"/>
                        </a:rPr>
                        <a:t>      </a:t>
                      </a:r>
                      <a:r>
                        <a:rPr lang="en-US" sz="1200" kern="0" dirty="0" smtClean="0">
                          <a:solidFill>
                            <a:srgbClr val="000000"/>
                          </a:solidFill>
                          <a:latin typeface="Calibri"/>
                          <a:ea typeface="DFKai-SB"/>
                          <a:cs typeface="Calibri"/>
                        </a:rPr>
                        <a:t>   6</a:t>
                      </a:r>
                      <a:r>
                        <a:rPr lang="zh-TW" sz="1200" kern="0" dirty="0">
                          <a:solidFill>
                            <a:srgbClr val="000000"/>
                          </a:solidFill>
                          <a:latin typeface="Calibri"/>
                          <a:ea typeface="DFKai-SB"/>
                          <a:cs typeface="Calibri"/>
                        </a:rPr>
                        <a:t>月份已完成：</a:t>
                      </a:r>
                      <a:r>
                        <a:rPr lang="en-US" sz="1200" kern="0" dirty="0">
                          <a:solidFill>
                            <a:srgbClr val="000000"/>
                          </a:solidFill>
                          <a:latin typeface="Calibri"/>
                          <a:ea typeface="DFKai-SB"/>
                          <a:cs typeface="Calibri"/>
                        </a:rPr>
                        <a:t>25</a:t>
                      </a:r>
                      <a:r>
                        <a:rPr lang="zh-TW" sz="1200" kern="0" dirty="0">
                          <a:solidFill>
                            <a:srgbClr val="000000"/>
                          </a:solidFill>
                          <a:latin typeface="Calibri"/>
                          <a:ea typeface="DFKai-SB"/>
                          <a:cs typeface="Calibri"/>
                        </a:rPr>
                        <a:t>套書，</a:t>
                      </a:r>
                      <a:r>
                        <a:rPr lang="en-US" sz="1200" kern="0" dirty="0">
                          <a:solidFill>
                            <a:srgbClr val="000000"/>
                          </a:solidFill>
                          <a:latin typeface="Calibri"/>
                          <a:ea typeface="DFKai-SB"/>
                          <a:cs typeface="Calibri"/>
                        </a:rPr>
                        <a:t>256</a:t>
                      </a:r>
                      <a:r>
                        <a:rPr lang="zh-TW" sz="1200" kern="0" dirty="0">
                          <a:solidFill>
                            <a:srgbClr val="000000"/>
                          </a:solidFill>
                          <a:latin typeface="Calibri"/>
                          <a:ea typeface="DFKai-SB"/>
                          <a:cs typeface="Calibri"/>
                        </a:rPr>
                        <a:t>冊，</a:t>
                      </a:r>
                      <a:r>
                        <a:rPr lang="en-US" sz="1200" kern="0" dirty="0">
                          <a:solidFill>
                            <a:srgbClr val="000000"/>
                          </a:solidFill>
                          <a:latin typeface="Calibri"/>
                          <a:ea typeface="DFKai-SB"/>
                          <a:cs typeface="Calibri"/>
                        </a:rPr>
                        <a:t>17,118</a:t>
                      </a:r>
                      <a:r>
                        <a:rPr lang="zh-TW" sz="1200" kern="0" dirty="0">
                          <a:solidFill>
                            <a:srgbClr val="000000"/>
                          </a:solidFill>
                          <a:latin typeface="Calibri"/>
                          <a:ea typeface="DFKai-SB"/>
                          <a:cs typeface="Calibri"/>
                        </a:rPr>
                        <a:t>影幅數。</a:t>
                      </a:r>
                      <a:endParaRPr lang="en-US" sz="1200" kern="100" dirty="0">
                        <a:latin typeface="Calibri"/>
                        <a:ea typeface="PMingLiU"/>
                        <a:cs typeface="Times New Roman"/>
                      </a:endParaRPr>
                    </a:p>
                    <a:p>
                      <a:pPr marL="0" marR="0">
                        <a:spcBef>
                          <a:spcPts val="0"/>
                        </a:spcBef>
                        <a:spcAft>
                          <a:spcPts val="0"/>
                        </a:spcAft>
                      </a:pPr>
                      <a:r>
                        <a:rPr lang="en-US" sz="1200" kern="0" dirty="0">
                          <a:solidFill>
                            <a:srgbClr val="000000"/>
                          </a:solidFill>
                          <a:latin typeface="Calibri"/>
                          <a:ea typeface="DFKai-SB"/>
                          <a:cs typeface="Calibri"/>
                        </a:rPr>
                        <a:t>    </a:t>
                      </a:r>
                      <a:r>
                        <a:rPr lang="en-US" sz="1200" kern="0" dirty="0" smtClean="0">
                          <a:solidFill>
                            <a:srgbClr val="000000"/>
                          </a:solidFill>
                          <a:latin typeface="Calibri"/>
                          <a:ea typeface="DFKai-SB"/>
                          <a:cs typeface="Calibri"/>
                        </a:rPr>
                        <a:t>     </a:t>
                      </a:r>
                      <a:r>
                        <a:rPr lang="en-US" sz="1200" kern="0" dirty="0">
                          <a:solidFill>
                            <a:srgbClr val="000000"/>
                          </a:solidFill>
                          <a:latin typeface="Calibri"/>
                          <a:ea typeface="DFKai-SB"/>
                          <a:cs typeface="Calibri"/>
                        </a:rPr>
                        <a:t>7</a:t>
                      </a:r>
                      <a:r>
                        <a:rPr lang="zh-TW" sz="1200" kern="0" dirty="0">
                          <a:solidFill>
                            <a:srgbClr val="000000"/>
                          </a:solidFill>
                          <a:latin typeface="Calibri"/>
                          <a:ea typeface="DFKai-SB"/>
                          <a:cs typeface="Calibri"/>
                        </a:rPr>
                        <a:t>月份已完成：</a:t>
                      </a:r>
                      <a:r>
                        <a:rPr lang="en-US" sz="1200" kern="0" dirty="0">
                          <a:solidFill>
                            <a:srgbClr val="000000"/>
                          </a:solidFill>
                          <a:latin typeface="Calibri"/>
                          <a:ea typeface="DFKai-SB"/>
                          <a:cs typeface="Calibri"/>
                        </a:rPr>
                        <a:t>32</a:t>
                      </a:r>
                      <a:r>
                        <a:rPr lang="zh-TW" sz="1200" kern="0" dirty="0">
                          <a:solidFill>
                            <a:srgbClr val="000000"/>
                          </a:solidFill>
                          <a:latin typeface="Calibri"/>
                          <a:ea typeface="DFKai-SB"/>
                          <a:cs typeface="Calibri"/>
                        </a:rPr>
                        <a:t>套書，</a:t>
                      </a:r>
                      <a:r>
                        <a:rPr lang="en-US" sz="1200" kern="0" dirty="0">
                          <a:solidFill>
                            <a:srgbClr val="000000"/>
                          </a:solidFill>
                          <a:latin typeface="Calibri"/>
                          <a:ea typeface="DFKai-SB"/>
                          <a:cs typeface="Calibri"/>
                        </a:rPr>
                        <a:t>283</a:t>
                      </a:r>
                      <a:r>
                        <a:rPr lang="zh-TW" sz="1200" kern="0" dirty="0">
                          <a:solidFill>
                            <a:srgbClr val="000000"/>
                          </a:solidFill>
                          <a:latin typeface="Calibri"/>
                          <a:ea typeface="DFKai-SB"/>
                          <a:cs typeface="Calibri"/>
                        </a:rPr>
                        <a:t>冊，</a:t>
                      </a:r>
                      <a:r>
                        <a:rPr lang="en-US" sz="1200" kern="0" dirty="0">
                          <a:solidFill>
                            <a:srgbClr val="000000"/>
                          </a:solidFill>
                          <a:latin typeface="Calibri"/>
                          <a:ea typeface="DFKai-SB"/>
                          <a:cs typeface="Calibri"/>
                        </a:rPr>
                        <a:t>17,076</a:t>
                      </a:r>
                      <a:r>
                        <a:rPr lang="zh-TW" sz="1200" kern="0" dirty="0">
                          <a:solidFill>
                            <a:srgbClr val="000000"/>
                          </a:solidFill>
                          <a:latin typeface="Calibri"/>
                          <a:ea typeface="DFKai-SB"/>
                          <a:cs typeface="Calibri"/>
                        </a:rPr>
                        <a:t>影幅數。</a:t>
                      </a:r>
                      <a:endParaRPr lang="en-US" sz="1200" kern="100" dirty="0">
                        <a:latin typeface="Calibri"/>
                        <a:ea typeface="PMingLiU"/>
                        <a:cs typeface="Times New Roman"/>
                      </a:endParaRPr>
                    </a:p>
                    <a:p>
                      <a:pPr marL="0" marR="0">
                        <a:spcBef>
                          <a:spcPts val="0"/>
                        </a:spcBef>
                        <a:spcAft>
                          <a:spcPts val="0"/>
                        </a:spcAft>
                      </a:pPr>
                      <a:r>
                        <a:rPr lang="en-US" sz="1200" kern="0" dirty="0">
                          <a:solidFill>
                            <a:srgbClr val="000000"/>
                          </a:solidFill>
                          <a:latin typeface="Calibri"/>
                          <a:ea typeface="DFKai-SB"/>
                          <a:cs typeface="Calibri"/>
                        </a:rPr>
                        <a:t>  </a:t>
                      </a:r>
                      <a:r>
                        <a:rPr lang="en-US" sz="1200" kern="0" dirty="0" smtClean="0">
                          <a:solidFill>
                            <a:srgbClr val="000000"/>
                          </a:solidFill>
                          <a:latin typeface="Calibri"/>
                          <a:ea typeface="DFKai-SB"/>
                          <a:cs typeface="Calibri"/>
                        </a:rPr>
                        <a:t>       </a:t>
                      </a:r>
                      <a:r>
                        <a:rPr lang="en-US" sz="1200" kern="0" dirty="0">
                          <a:solidFill>
                            <a:srgbClr val="000000"/>
                          </a:solidFill>
                          <a:latin typeface="Calibri"/>
                          <a:ea typeface="DFKai-SB"/>
                          <a:cs typeface="Calibri"/>
                        </a:rPr>
                        <a:t>8</a:t>
                      </a:r>
                      <a:r>
                        <a:rPr lang="zh-TW" sz="1200" kern="0" dirty="0">
                          <a:solidFill>
                            <a:srgbClr val="000000"/>
                          </a:solidFill>
                          <a:latin typeface="Calibri"/>
                          <a:ea typeface="DFKai-SB"/>
                          <a:cs typeface="Calibri"/>
                        </a:rPr>
                        <a:t>月份已完成：</a:t>
                      </a:r>
                      <a:r>
                        <a:rPr lang="en-US" sz="1200" kern="0" dirty="0">
                          <a:solidFill>
                            <a:srgbClr val="000000"/>
                          </a:solidFill>
                          <a:latin typeface="Calibri"/>
                          <a:ea typeface="DFKai-SB"/>
                          <a:cs typeface="Calibri"/>
                        </a:rPr>
                        <a:t>24</a:t>
                      </a:r>
                      <a:r>
                        <a:rPr lang="zh-TW" sz="1200" kern="0" dirty="0">
                          <a:solidFill>
                            <a:srgbClr val="000000"/>
                          </a:solidFill>
                          <a:latin typeface="Calibri"/>
                          <a:ea typeface="DFKai-SB"/>
                          <a:cs typeface="Calibri"/>
                        </a:rPr>
                        <a:t>套書，</a:t>
                      </a:r>
                      <a:r>
                        <a:rPr lang="en-US" sz="1200" kern="0" dirty="0">
                          <a:solidFill>
                            <a:srgbClr val="000000"/>
                          </a:solidFill>
                          <a:latin typeface="Calibri"/>
                          <a:ea typeface="DFKai-SB"/>
                          <a:cs typeface="Calibri"/>
                        </a:rPr>
                        <a:t>251</a:t>
                      </a:r>
                      <a:r>
                        <a:rPr lang="zh-TW" sz="1200" kern="0" dirty="0">
                          <a:solidFill>
                            <a:srgbClr val="000000"/>
                          </a:solidFill>
                          <a:latin typeface="Calibri"/>
                          <a:ea typeface="DFKai-SB"/>
                          <a:cs typeface="Calibri"/>
                        </a:rPr>
                        <a:t>冊，</a:t>
                      </a:r>
                      <a:r>
                        <a:rPr lang="en-US" sz="1200" kern="0" dirty="0">
                          <a:solidFill>
                            <a:srgbClr val="000000"/>
                          </a:solidFill>
                          <a:latin typeface="Calibri"/>
                          <a:ea typeface="DFKai-SB"/>
                          <a:cs typeface="Calibri"/>
                        </a:rPr>
                        <a:t>18,572</a:t>
                      </a:r>
                      <a:r>
                        <a:rPr lang="zh-TW" sz="1200" kern="0" dirty="0">
                          <a:solidFill>
                            <a:srgbClr val="000000"/>
                          </a:solidFill>
                          <a:latin typeface="Calibri"/>
                          <a:ea typeface="DFKai-SB"/>
                          <a:cs typeface="Calibri"/>
                        </a:rPr>
                        <a:t>影幅數。</a:t>
                      </a:r>
                      <a:endParaRPr lang="en-US" sz="1200" kern="100" dirty="0">
                        <a:latin typeface="Calibri"/>
                        <a:ea typeface="PMingLiU"/>
                        <a:cs typeface="Times New Roman"/>
                      </a:endParaRPr>
                    </a:p>
                    <a:p>
                      <a:pPr marL="0" marR="0">
                        <a:spcBef>
                          <a:spcPts val="0"/>
                        </a:spcBef>
                        <a:spcAft>
                          <a:spcPts val="0"/>
                        </a:spcAft>
                      </a:pPr>
                      <a:r>
                        <a:rPr lang="en-US" sz="1200" kern="0" dirty="0">
                          <a:solidFill>
                            <a:srgbClr val="000000"/>
                          </a:solidFill>
                          <a:latin typeface="Calibri"/>
                          <a:ea typeface="DFKai-SB"/>
                          <a:cs typeface="Calibri"/>
                        </a:rPr>
                        <a:t>      </a:t>
                      </a:r>
                      <a:r>
                        <a:rPr lang="en-US" sz="1200" kern="0" dirty="0" smtClean="0">
                          <a:solidFill>
                            <a:srgbClr val="000000"/>
                          </a:solidFill>
                          <a:latin typeface="Calibri"/>
                          <a:ea typeface="DFKai-SB"/>
                          <a:cs typeface="Calibri"/>
                        </a:rPr>
                        <a:t>   9</a:t>
                      </a:r>
                      <a:r>
                        <a:rPr lang="zh-TW" sz="1200" kern="0" dirty="0">
                          <a:solidFill>
                            <a:srgbClr val="000000"/>
                          </a:solidFill>
                          <a:latin typeface="Calibri"/>
                          <a:ea typeface="DFKai-SB"/>
                          <a:cs typeface="Calibri"/>
                        </a:rPr>
                        <a:t>月份已完成：</a:t>
                      </a:r>
                      <a:r>
                        <a:rPr lang="en-US" sz="1200" kern="0" dirty="0">
                          <a:solidFill>
                            <a:srgbClr val="000000"/>
                          </a:solidFill>
                          <a:latin typeface="Calibri"/>
                          <a:ea typeface="DFKai-SB"/>
                          <a:cs typeface="Calibri"/>
                        </a:rPr>
                        <a:t>18</a:t>
                      </a:r>
                      <a:r>
                        <a:rPr lang="zh-TW" sz="1200" kern="0" dirty="0">
                          <a:solidFill>
                            <a:srgbClr val="000000"/>
                          </a:solidFill>
                          <a:latin typeface="Calibri"/>
                          <a:ea typeface="DFKai-SB"/>
                          <a:cs typeface="Calibri"/>
                        </a:rPr>
                        <a:t>套書，</a:t>
                      </a:r>
                      <a:r>
                        <a:rPr lang="en-US" sz="1200" kern="0" dirty="0">
                          <a:solidFill>
                            <a:srgbClr val="000000"/>
                          </a:solidFill>
                          <a:latin typeface="Calibri"/>
                          <a:ea typeface="DFKai-SB"/>
                          <a:cs typeface="Calibri"/>
                        </a:rPr>
                        <a:t>222</a:t>
                      </a:r>
                      <a:r>
                        <a:rPr lang="zh-TW" sz="1200" kern="0" dirty="0">
                          <a:solidFill>
                            <a:srgbClr val="000000"/>
                          </a:solidFill>
                          <a:latin typeface="Calibri"/>
                          <a:ea typeface="DFKai-SB"/>
                          <a:cs typeface="Calibri"/>
                        </a:rPr>
                        <a:t>冊，</a:t>
                      </a:r>
                      <a:r>
                        <a:rPr lang="en-US" sz="1200" kern="0" dirty="0">
                          <a:solidFill>
                            <a:srgbClr val="000000"/>
                          </a:solidFill>
                          <a:latin typeface="Calibri"/>
                          <a:ea typeface="DFKai-SB"/>
                          <a:cs typeface="Calibri"/>
                        </a:rPr>
                        <a:t>15,369</a:t>
                      </a:r>
                      <a:r>
                        <a:rPr lang="zh-TW" sz="1200" kern="0" dirty="0">
                          <a:solidFill>
                            <a:srgbClr val="000000"/>
                          </a:solidFill>
                          <a:latin typeface="Calibri"/>
                          <a:ea typeface="DFKai-SB"/>
                          <a:cs typeface="Calibri"/>
                        </a:rPr>
                        <a:t>影幅數。</a:t>
                      </a:r>
                      <a:endParaRPr lang="en-US" sz="1200" kern="100" dirty="0">
                        <a:latin typeface="Calibri"/>
                        <a:ea typeface="PMingLiU"/>
                        <a:cs typeface="Times New Roman"/>
                      </a:endParaRPr>
                    </a:p>
                    <a:p>
                      <a:pPr marL="0" marR="0">
                        <a:spcBef>
                          <a:spcPts val="0"/>
                        </a:spcBef>
                        <a:spcAft>
                          <a:spcPts val="0"/>
                        </a:spcAft>
                      </a:pPr>
                      <a:r>
                        <a:rPr lang="en-US" sz="1200" kern="0" dirty="0">
                          <a:solidFill>
                            <a:srgbClr val="000000"/>
                          </a:solidFill>
                          <a:latin typeface="Calibri"/>
                          <a:ea typeface="DFKai-SB"/>
                          <a:cs typeface="Calibri"/>
                        </a:rPr>
                        <a:t> </a:t>
                      </a:r>
                      <a:r>
                        <a:rPr lang="en-US" sz="1200" kern="0" dirty="0" smtClean="0">
                          <a:solidFill>
                            <a:srgbClr val="000000"/>
                          </a:solidFill>
                          <a:latin typeface="Calibri"/>
                          <a:ea typeface="DFKai-SB"/>
                          <a:cs typeface="Calibri"/>
                        </a:rPr>
                        <a:t>       </a:t>
                      </a:r>
                      <a:r>
                        <a:rPr lang="en-US" sz="1200" kern="0" dirty="0">
                          <a:solidFill>
                            <a:srgbClr val="000000"/>
                          </a:solidFill>
                          <a:latin typeface="Calibri"/>
                          <a:ea typeface="DFKai-SB"/>
                          <a:cs typeface="Calibri"/>
                        </a:rPr>
                        <a:t>(10</a:t>
                      </a:r>
                      <a:r>
                        <a:rPr lang="zh-TW" sz="1200" kern="0" dirty="0">
                          <a:solidFill>
                            <a:srgbClr val="000000"/>
                          </a:solidFill>
                          <a:latin typeface="Calibri"/>
                          <a:ea typeface="DFKai-SB"/>
                          <a:cs typeface="Calibri"/>
                        </a:rPr>
                        <a:t>月份目前已完成：</a:t>
                      </a:r>
                      <a:r>
                        <a:rPr lang="en-US" sz="1200" kern="0" dirty="0">
                          <a:solidFill>
                            <a:srgbClr val="000000"/>
                          </a:solidFill>
                          <a:latin typeface="Calibri"/>
                          <a:ea typeface="DFKai-SB"/>
                          <a:cs typeface="Calibri"/>
                        </a:rPr>
                        <a:t>5</a:t>
                      </a:r>
                      <a:r>
                        <a:rPr lang="zh-TW" sz="1200" kern="0" dirty="0">
                          <a:solidFill>
                            <a:srgbClr val="000000"/>
                          </a:solidFill>
                          <a:latin typeface="Calibri"/>
                          <a:ea typeface="DFKai-SB"/>
                          <a:cs typeface="Calibri"/>
                        </a:rPr>
                        <a:t>套書，</a:t>
                      </a:r>
                      <a:r>
                        <a:rPr lang="en-US" sz="1200" kern="0" dirty="0">
                          <a:solidFill>
                            <a:srgbClr val="000000"/>
                          </a:solidFill>
                          <a:latin typeface="Calibri"/>
                          <a:ea typeface="DFKai-SB"/>
                          <a:cs typeface="Calibri"/>
                        </a:rPr>
                        <a:t>74</a:t>
                      </a:r>
                      <a:r>
                        <a:rPr lang="zh-TW" sz="1200" kern="0" dirty="0">
                          <a:solidFill>
                            <a:srgbClr val="000000"/>
                          </a:solidFill>
                          <a:latin typeface="Calibri"/>
                          <a:ea typeface="DFKai-SB"/>
                          <a:cs typeface="Calibri"/>
                        </a:rPr>
                        <a:t>冊，</a:t>
                      </a:r>
                      <a:r>
                        <a:rPr lang="en-US" sz="1200" kern="0" dirty="0">
                          <a:solidFill>
                            <a:srgbClr val="000000"/>
                          </a:solidFill>
                          <a:latin typeface="Calibri"/>
                          <a:ea typeface="DFKai-SB"/>
                          <a:cs typeface="Calibri"/>
                        </a:rPr>
                        <a:t>3,722</a:t>
                      </a:r>
                      <a:r>
                        <a:rPr lang="zh-TW" sz="1200" kern="0" dirty="0">
                          <a:solidFill>
                            <a:srgbClr val="000000"/>
                          </a:solidFill>
                          <a:latin typeface="Calibri"/>
                          <a:ea typeface="DFKai-SB"/>
                          <a:cs typeface="Calibri"/>
                        </a:rPr>
                        <a:t>影幅數。</a:t>
                      </a:r>
                      <a:r>
                        <a:rPr lang="en-US" sz="1200" kern="0" dirty="0">
                          <a:solidFill>
                            <a:srgbClr val="000000"/>
                          </a:solidFill>
                          <a:latin typeface="Calibri"/>
                          <a:ea typeface="DFKai-SB"/>
                          <a:cs typeface="Calibri"/>
                        </a:rPr>
                        <a:t>)</a:t>
                      </a:r>
                      <a:endParaRPr lang="en-US" sz="1200" kern="100" dirty="0">
                        <a:latin typeface="Calibri"/>
                        <a:ea typeface="PMingLiU"/>
                        <a:cs typeface="Times New Roman"/>
                      </a:endParaRPr>
                    </a:p>
                    <a:p>
                      <a:pPr marL="342900" marR="0" lvl="0" indent="-342900">
                        <a:spcBef>
                          <a:spcPts val="0"/>
                        </a:spcBef>
                        <a:spcAft>
                          <a:spcPts val="0"/>
                        </a:spcAft>
                        <a:buFont typeface="Symbol"/>
                        <a:buChar char=""/>
                      </a:pPr>
                      <a:r>
                        <a:rPr lang="zh-TW" sz="1200" kern="0" dirty="0">
                          <a:solidFill>
                            <a:srgbClr val="000000"/>
                          </a:solidFill>
                          <a:latin typeface="Calibri"/>
                          <a:ea typeface="DFKai-SB"/>
                          <a:cs typeface="Calibri"/>
                        </a:rPr>
                        <a:t>截至目前為止，共計已完成</a:t>
                      </a:r>
                      <a:r>
                        <a:rPr lang="en-US" sz="1200" kern="0" dirty="0">
                          <a:solidFill>
                            <a:srgbClr val="000000"/>
                          </a:solidFill>
                          <a:latin typeface="Calibri"/>
                          <a:ea typeface="DFKai-SB"/>
                          <a:cs typeface="Calibri"/>
                        </a:rPr>
                        <a:t>115</a:t>
                      </a:r>
                      <a:r>
                        <a:rPr lang="zh-TW" sz="1200" kern="0" dirty="0">
                          <a:solidFill>
                            <a:srgbClr val="000000"/>
                          </a:solidFill>
                          <a:latin typeface="Calibri"/>
                          <a:ea typeface="DFKai-SB"/>
                          <a:cs typeface="Calibri"/>
                        </a:rPr>
                        <a:t>套書，</a:t>
                      </a:r>
                      <a:r>
                        <a:rPr lang="en-US" sz="1200" kern="0" dirty="0">
                          <a:solidFill>
                            <a:srgbClr val="000000"/>
                          </a:solidFill>
                          <a:latin typeface="Calibri"/>
                          <a:ea typeface="DFKai-SB"/>
                          <a:cs typeface="Calibri"/>
                        </a:rPr>
                        <a:t>1,182</a:t>
                      </a:r>
                      <a:r>
                        <a:rPr lang="zh-TW" sz="1200" kern="0" dirty="0">
                          <a:solidFill>
                            <a:srgbClr val="000000"/>
                          </a:solidFill>
                          <a:latin typeface="Calibri"/>
                          <a:ea typeface="DFKai-SB"/>
                          <a:cs typeface="Calibri"/>
                        </a:rPr>
                        <a:t>冊，</a:t>
                      </a:r>
                      <a:r>
                        <a:rPr lang="en-US" sz="1200" kern="0" dirty="0">
                          <a:solidFill>
                            <a:srgbClr val="000000"/>
                          </a:solidFill>
                          <a:latin typeface="Calibri"/>
                          <a:ea typeface="DFKai-SB"/>
                          <a:cs typeface="Calibri"/>
                        </a:rPr>
                        <a:t>78,383</a:t>
                      </a:r>
                      <a:r>
                        <a:rPr lang="zh-TW" sz="1200" kern="0" dirty="0">
                          <a:solidFill>
                            <a:srgbClr val="000000"/>
                          </a:solidFill>
                          <a:latin typeface="Calibri"/>
                          <a:ea typeface="DFKai-SB"/>
                          <a:cs typeface="Calibri"/>
                        </a:rPr>
                        <a:t>影幅數。</a:t>
                      </a:r>
                      <a:endParaRPr lang="en-US" sz="1200" kern="100" dirty="0">
                        <a:solidFill>
                          <a:srgbClr val="000000"/>
                        </a:solidFill>
                        <a:latin typeface="Calibri"/>
                        <a:ea typeface="PMingLiU"/>
                        <a:cs typeface="Times New Roman"/>
                      </a:endParaRPr>
                    </a:p>
                    <a:p>
                      <a:pPr marL="342900" marR="0" lvl="0" indent="-342900">
                        <a:spcBef>
                          <a:spcPts val="0"/>
                        </a:spcBef>
                        <a:spcAft>
                          <a:spcPts val="0"/>
                        </a:spcAft>
                        <a:buFont typeface="Symbol"/>
                        <a:buChar char=""/>
                      </a:pPr>
                      <a:r>
                        <a:rPr lang="en-US" sz="1200" kern="0" dirty="0">
                          <a:solidFill>
                            <a:srgbClr val="000000"/>
                          </a:solidFill>
                          <a:latin typeface="Calibri"/>
                          <a:ea typeface="DFKai-SB"/>
                          <a:cs typeface="Calibri"/>
                        </a:rPr>
                        <a:t>UW_1001_1005_WEEKLY_REPORT</a:t>
                      </a:r>
                      <a:endParaRPr lang="en-US" sz="1200" kern="100" dirty="0">
                        <a:solidFill>
                          <a:srgbClr val="000000"/>
                        </a:solidFill>
                        <a:latin typeface="Calibri"/>
                        <a:ea typeface="PMingLiU"/>
                        <a:cs typeface="Times New Roman"/>
                      </a:endParaRPr>
                    </a:p>
                    <a:p>
                      <a:pPr marL="342900" marR="0" lvl="0" indent="-342900">
                        <a:spcBef>
                          <a:spcPts val="0"/>
                        </a:spcBef>
                        <a:spcAft>
                          <a:spcPts val="0"/>
                        </a:spcAft>
                        <a:buFont typeface="Symbol"/>
                        <a:buChar char=""/>
                      </a:pPr>
                      <a:r>
                        <a:rPr lang="en-US" sz="1200" kern="0" dirty="0">
                          <a:solidFill>
                            <a:srgbClr val="000000"/>
                          </a:solidFill>
                          <a:latin typeface="Calibri"/>
                          <a:ea typeface="DFKai-SB"/>
                          <a:cs typeface="Calibri"/>
                        </a:rPr>
                        <a:t>UW_1001_1005_scan_REPORT</a:t>
                      </a:r>
                      <a:endParaRPr lang="en-US" sz="1200" kern="100" dirty="0">
                        <a:solidFill>
                          <a:srgbClr val="000000"/>
                        </a:solidFill>
                        <a:latin typeface="Calibri"/>
                        <a:ea typeface="PMingLiU"/>
                        <a:cs typeface="Times New Roman"/>
                      </a:endParaRPr>
                    </a:p>
                    <a:p>
                      <a:pPr marL="228600" marR="0">
                        <a:spcBef>
                          <a:spcPts val="0"/>
                        </a:spcBef>
                        <a:spcAft>
                          <a:spcPts val="0"/>
                        </a:spcAft>
                      </a:pPr>
                      <a:r>
                        <a:rPr lang="en-US" sz="1200" kern="0" dirty="0">
                          <a:solidFill>
                            <a:srgbClr val="000000"/>
                          </a:solidFill>
                          <a:latin typeface="Calibri"/>
                          <a:ea typeface="DFKai-SB"/>
                          <a:cs typeface="Calibri"/>
                        </a:rPr>
                        <a:t>  </a:t>
                      </a:r>
                      <a:endParaRPr lang="en-US" sz="1200" kern="100" dirty="0">
                        <a:latin typeface="Calibri"/>
                        <a:ea typeface="PMingLiU"/>
                        <a:cs typeface="Times New Roman"/>
                      </a:endParaRPr>
                    </a:p>
                  </a:txBody>
                  <a:tcPr marL="12442" marR="12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bwMode="auto">
          <a:xfrm>
            <a:off x="609600" y="457201"/>
            <a:ext cx="8077200" cy="685800"/>
          </a:xfrm>
          <a:noFill/>
        </p:spPr>
        <p:txBody>
          <a:bodyPr wrap="square" lIns="91440" tIns="45720" rIns="91440" bIns="45720" numCol="1" anchorCtr="0" compatLnSpc="1">
            <a:prstTxWarp prst="textNoShape">
              <a:avLst/>
            </a:prstTxWarp>
            <a:noAutofit/>
          </a:bodyPr>
          <a:lstStyle/>
          <a:p>
            <a:r>
              <a:rPr lang="en-US" altLang="zh-TW" sz="3600" dirty="0" smtClean="0">
                <a:effectLst/>
                <a:ea typeface="新細明體" charset="-120"/>
              </a:rPr>
              <a:t>UW 3 Phases Completed</a:t>
            </a:r>
            <a:r>
              <a:rPr lang="en-US" sz="3600" dirty="0" smtClean="0"/>
              <a:t> </a:t>
            </a:r>
            <a:br>
              <a:rPr lang="en-US" sz="3600" dirty="0" smtClean="0"/>
            </a:br>
            <a:r>
              <a:rPr lang="en-US" sz="3600" dirty="0" smtClean="0"/>
              <a:t>Oct 2010-Nov. 2012</a:t>
            </a:r>
            <a:endParaRPr lang="zh-TW" altLang="en-US" sz="3600" dirty="0" smtClean="0">
              <a:effectLst/>
              <a:ea typeface="新細明體" charset="-120"/>
            </a:endParaRPr>
          </a:p>
        </p:txBody>
      </p:sp>
      <p:sp>
        <p:nvSpPr>
          <p:cNvPr id="112643" name="Content Placeholder 2"/>
          <p:cNvSpPr>
            <a:spLocks noGrp="1"/>
          </p:cNvSpPr>
          <p:nvPr>
            <p:ph idx="4294967295"/>
          </p:nvPr>
        </p:nvSpPr>
        <p:spPr>
          <a:xfrm>
            <a:off x="395288" y="1962150"/>
            <a:ext cx="8229600" cy="3122613"/>
          </a:xfrm>
        </p:spPr>
        <p:txBody>
          <a:bodyPr/>
          <a:lstStyle/>
          <a:p>
            <a:pPr eaLnBrk="1" hangingPunct="1">
              <a:buFont typeface="Georgia" pitchFamily="18" charset="0"/>
              <a:buNone/>
            </a:pPr>
            <a:endParaRPr lang="en-US" altLang="zh-TW" smtClean="0">
              <a:latin typeface="微軟正黑體" pitchFamily="34" charset="-120"/>
            </a:endParaRPr>
          </a:p>
          <a:p>
            <a:pPr eaLnBrk="1" hangingPunct="1">
              <a:buFont typeface="Wingdings 3" pitchFamily="18" charset="2"/>
              <a:buNone/>
            </a:pPr>
            <a:endParaRPr lang="en-US" altLang="zh-TW" smtClean="0">
              <a:latin typeface="微軟正黑體" pitchFamily="34" charset="-120"/>
            </a:endParaRPr>
          </a:p>
        </p:txBody>
      </p:sp>
      <p:graphicFrame>
        <p:nvGraphicFramePr>
          <p:cNvPr id="6" name="Diagram 5"/>
          <p:cNvGraphicFramePr/>
          <p:nvPr/>
        </p:nvGraphicFramePr>
        <p:xfrm>
          <a:off x="611560" y="1412776"/>
          <a:ext cx="691276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45" name="Rectangle 6"/>
          <p:cNvSpPr>
            <a:spLocks noChangeArrowheads="1"/>
          </p:cNvSpPr>
          <p:nvPr/>
        </p:nvSpPr>
        <p:spPr bwMode="auto">
          <a:xfrm>
            <a:off x="762000" y="5373688"/>
            <a:ext cx="7050088" cy="752475"/>
          </a:xfrm>
          <a:prstGeom prst="rect">
            <a:avLst/>
          </a:prstGeom>
          <a:noFill/>
          <a:ln w="9525">
            <a:noFill/>
            <a:miter lim="800000"/>
            <a:headEnd/>
            <a:tailEnd/>
          </a:ln>
        </p:spPr>
        <p:txBody>
          <a:bodyPr wrap="square">
            <a:spAutoFit/>
          </a:bodyPr>
          <a:lstStyle/>
          <a:p>
            <a:pPr marL="365125" indent="-255588">
              <a:spcBef>
                <a:spcPts val="400"/>
              </a:spcBef>
              <a:buClr>
                <a:schemeClr val="accent1"/>
              </a:buClr>
              <a:buSzPct val="68000"/>
              <a:buFont typeface="Wingdings 3" pitchFamily="18" charset="2"/>
              <a:buChar char=""/>
            </a:pPr>
            <a:r>
              <a:rPr lang="en-US" altLang="zh-TW" sz="2000" b="1" dirty="0">
                <a:solidFill>
                  <a:srgbClr val="FF0000"/>
                </a:solidFill>
                <a:latin typeface="Arial Black" pitchFamily="34" charset="0"/>
              </a:rPr>
              <a:t>Total completed:</a:t>
            </a:r>
          </a:p>
          <a:p>
            <a:pPr marL="365125" indent="-255588">
              <a:spcBef>
                <a:spcPts val="400"/>
              </a:spcBef>
              <a:buClr>
                <a:schemeClr val="accent1"/>
              </a:buClr>
              <a:buSzPct val="68000"/>
              <a:buFont typeface="Wingdings 3" pitchFamily="18" charset="2"/>
              <a:buChar char=""/>
            </a:pPr>
            <a:r>
              <a:rPr lang="en-US" altLang="zh-TW" sz="2000" b="1" dirty="0">
                <a:solidFill>
                  <a:srgbClr val="FF0000"/>
                </a:solidFill>
                <a:latin typeface="Arial Black" pitchFamily="34" charset="0"/>
              </a:rPr>
              <a:t>382 titles, 3,483 volumes, 236,424 images</a:t>
            </a:r>
          </a:p>
        </p:txBody>
      </p:sp>
      <p:pic>
        <p:nvPicPr>
          <p:cNvPr id="7"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1000" y="6096000"/>
            <a:ext cx="8651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Load these e-books onto </a:t>
            </a:r>
            <a:r>
              <a:rPr lang="en-US" sz="3200" dirty="0" err="1" smtClean="0"/>
              <a:t>Hathi</a:t>
            </a:r>
            <a:r>
              <a:rPr lang="en-US" sz="3200" dirty="0" smtClean="0"/>
              <a:t> Trust to provide broad access</a:t>
            </a:r>
          </a:p>
          <a:p>
            <a:r>
              <a:rPr lang="en-US" sz="3200" dirty="0" smtClean="0"/>
              <a:t>Providing links to OCLC records for searching and access </a:t>
            </a:r>
            <a:endParaRPr lang="en-US" sz="3200" dirty="0"/>
          </a:p>
        </p:txBody>
      </p:sp>
      <p:sp>
        <p:nvSpPr>
          <p:cNvPr id="3" name="Title 2"/>
          <p:cNvSpPr>
            <a:spLocks noGrp="1"/>
          </p:cNvSpPr>
          <p:nvPr>
            <p:ph type="title"/>
          </p:nvPr>
        </p:nvSpPr>
        <p:spPr/>
        <p:txBody>
          <a:bodyPr>
            <a:normAutofit fontScale="90000"/>
          </a:bodyPr>
          <a:lstStyle/>
          <a:p>
            <a:r>
              <a:rPr lang="en-US" dirty="0" smtClean="0"/>
              <a:t>UWL Plan for Access: </a:t>
            </a:r>
            <a:r>
              <a:rPr lang="en-US" dirty="0" err="1" smtClean="0"/>
              <a:t>Hathi</a:t>
            </a:r>
            <a:r>
              <a:rPr lang="en-US" dirty="0" smtClean="0"/>
              <a:t> Trust   </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6019800"/>
            <a:ext cx="901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285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742" y="304800"/>
            <a:ext cx="8229600" cy="762000"/>
          </a:xfrm>
        </p:spPr>
        <p:txBody>
          <a:bodyPr>
            <a:normAutofit/>
          </a:bodyPr>
          <a:lstStyle/>
          <a:p>
            <a:r>
              <a:rPr lang="en-US" sz="2800" dirty="0" err="1" smtClean="0"/>
              <a:t>Acccess</a:t>
            </a:r>
            <a:r>
              <a:rPr lang="en-US" sz="2800" dirty="0" smtClean="0"/>
              <a:t>: </a:t>
            </a:r>
            <a:r>
              <a:rPr lang="en-US" sz="2800" dirty="0"/>
              <a:t>NCL Rare </a:t>
            </a:r>
            <a:r>
              <a:rPr lang="en-US" sz="2800" dirty="0" smtClean="0"/>
              <a:t>Books </a:t>
            </a:r>
            <a:r>
              <a:rPr lang="en-US" sz="2800" dirty="0"/>
              <a:t>Search </a:t>
            </a:r>
            <a:r>
              <a:rPr lang="en-US" sz="2800" dirty="0" err="1"/>
              <a:t>Syetem</a:t>
            </a:r>
            <a:endParaRPr lang="en-US" sz="2800" dirty="0"/>
          </a:p>
        </p:txBody>
      </p:sp>
      <p:pic>
        <p:nvPicPr>
          <p:cNvPr id="7" name="Content Placeholder 3" descr="untitled.bmp"/>
          <p:cNvPicPr>
            <a:picLocks noChangeAspect="1"/>
          </p:cNvPicPr>
          <p:nvPr/>
        </p:nvPicPr>
        <p:blipFill>
          <a:blip r:embed="rId3" cstate="print"/>
          <a:stretch>
            <a:fillRect/>
          </a:stretch>
        </p:blipFill>
        <p:spPr>
          <a:xfrm>
            <a:off x="8151742" y="6172200"/>
            <a:ext cx="866241" cy="581709"/>
          </a:xfrm>
          <a:prstGeom prst="rect">
            <a:avLst/>
          </a:prstGeom>
        </p:spPr>
      </p:pic>
      <p:sp>
        <p:nvSpPr>
          <p:cNvPr id="9" name="Content Placeholder 4"/>
          <p:cNvSpPr txBox="1">
            <a:spLocks/>
          </p:cNvSpPr>
          <p:nvPr/>
        </p:nvSpPr>
        <p:spPr>
          <a:xfrm>
            <a:off x="457200" y="1219200"/>
            <a:ext cx="8229600" cy="4525963"/>
          </a:xfrm>
          <a:prstGeom prst="rect">
            <a:avLst/>
          </a:prstGeom>
        </p:spPr>
        <p:txBody>
          <a:bodyPr vert="horz">
            <a:normAutofit/>
          </a:bodyPr>
          <a:lstStyle/>
          <a:p>
            <a:pPr marL="109728" marR="0" lvl="0" algn="l" defTabSz="914400" rtl="0" eaLnBrk="1" fontAlgn="auto" latinLnBrk="0" hangingPunct="1">
              <a:lnSpc>
                <a:spcPct val="100000"/>
              </a:lnSpc>
              <a:spcBef>
                <a:spcPts val="400"/>
              </a:spcBef>
              <a:spcAft>
                <a:spcPts val="0"/>
              </a:spcAft>
              <a:buClr>
                <a:schemeClr val="accent1"/>
              </a:buClr>
              <a:buSzPct val="68000"/>
              <a:tabLst/>
              <a:defRPr/>
            </a:pPr>
            <a:r>
              <a:rPr lang="zh-TW" altLang="en-US" sz="2700" dirty="0" smtClean="0">
                <a:hlinkClick r:id="rId4"/>
              </a:rPr>
              <a:t>臺灣</a:t>
            </a:r>
            <a:r>
              <a:rPr lang="zh-CN" altLang="en-US" sz="2700" dirty="0" smtClean="0">
                <a:hlinkClick r:id="rId4"/>
              </a:rPr>
              <a:t>中央</a:t>
            </a:r>
            <a:r>
              <a:rPr lang="zh-TW" altLang="en-US" sz="2700" dirty="0" smtClean="0">
                <a:hlinkClick r:id="rId4"/>
              </a:rPr>
              <a:t>圖書館</a:t>
            </a:r>
            <a:r>
              <a:rPr lang="en-US" altLang="zh-TW" sz="2700" dirty="0" smtClean="0">
                <a:hlinkClick r:id="rId4"/>
              </a:rPr>
              <a:t>NCL</a:t>
            </a: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5"/>
          <p:cNvSpPr>
            <a:spLocks noGrp="1"/>
          </p:cNvSpPr>
          <p:nvPr>
            <p:ph idx="1"/>
          </p:nvPr>
        </p:nvSpPr>
        <p:spPr>
          <a:xfrm>
            <a:off x="533400" y="1828800"/>
            <a:ext cx="8229600" cy="4983163"/>
          </a:xfrm>
        </p:spPr>
        <p:txBody>
          <a:bodyPr/>
          <a:lstStyle/>
          <a:p>
            <a:pPr>
              <a:buNone/>
            </a:pPr>
            <a:r>
              <a:rPr lang="en-US" dirty="0" smtClean="0"/>
              <a:t> </a:t>
            </a:r>
            <a:endParaRPr lang="en-US" dirty="0"/>
          </a:p>
        </p:txBody>
      </p:sp>
      <p:pic>
        <p:nvPicPr>
          <p:cNvPr id="8" name="Picture 7" descr="report1.jpg"/>
          <p:cNvPicPr>
            <a:picLocks noChangeAspect="1"/>
          </p:cNvPicPr>
          <p:nvPr/>
        </p:nvPicPr>
        <p:blipFill rotWithShape="1">
          <a:blip r:embed="rId5" cstate="print"/>
          <a:srcRect t="13448"/>
          <a:stretch/>
        </p:blipFill>
        <p:spPr>
          <a:xfrm>
            <a:off x="1363980" y="1807320"/>
            <a:ext cx="6772522" cy="4212480"/>
          </a:xfrm>
          <a:prstGeom prst="rect">
            <a:avLst/>
          </a:prstGeom>
          <a:solidFill>
            <a:schemeClr val="accent2"/>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3886200" y="1219200"/>
            <a:ext cx="4463081" cy="369332"/>
          </a:xfrm>
          <a:prstGeom prst="rect">
            <a:avLst/>
          </a:prstGeom>
        </p:spPr>
        <p:txBody>
          <a:bodyPr wrap="none">
            <a:spAutoFit/>
          </a:bodyPr>
          <a:lstStyle/>
          <a:p>
            <a:r>
              <a:rPr lang="en-US" dirty="0"/>
              <a:t>http://www.ncl.edu.tw/mp.asp?mp=2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a:t>
            </a:r>
            <a:endParaRPr lang="en-US" dirty="0"/>
          </a:p>
        </p:txBody>
      </p:sp>
      <p:pic>
        <p:nvPicPr>
          <p:cNvPr id="7" name="Content Placeholder 3" descr="untitled.bmp"/>
          <p:cNvPicPr>
            <a:picLocks noChangeAspect="1"/>
          </p:cNvPicPr>
          <p:nvPr/>
        </p:nvPicPr>
        <p:blipFill>
          <a:blip r:embed="rId3" cstate="print"/>
          <a:stretch>
            <a:fillRect/>
          </a:stretch>
        </p:blipFill>
        <p:spPr>
          <a:xfrm>
            <a:off x="8151742" y="6172200"/>
            <a:ext cx="866241" cy="581709"/>
          </a:xfrm>
          <a:prstGeom prst="rect">
            <a:avLst/>
          </a:prstGeom>
        </p:spPr>
      </p:pic>
      <p:sp>
        <p:nvSpPr>
          <p:cNvPr id="9" name="Content Placeholder 4"/>
          <p:cNvSpPr txBox="1">
            <a:spLocks/>
          </p:cNvSpPr>
          <p:nvPr/>
        </p:nvSpPr>
        <p:spPr>
          <a:xfrm>
            <a:off x="152400" y="1481328"/>
            <a:ext cx="8229600" cy="4525963"/>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zh-TW" altLang="en-US" sz="1400" b="0" i="0" u="none" strike="noStrike" kern="1200" cap="none" spc="0" normalizeH="0" baseline="0" noProof="0" dirty="0" smtClean="0">
                <a:ln>
                  <a:noFill/>
                </a:ln>
                <a:solidFill>
                  <a:schemeClr val="tx1"/>
                </a:solidFill>
                <a:effectLst/>
                <a:uLnTx/>
                <a:uFillTx/>
                <a:latin typeface="+mn-lt"/>
                <a:ea typeface="+mn-ea"/>
                <a:cs typeface="+mn-cs"/>
              </a:rPr>
              <a:t>古籍影像檢索系統</a:t>
            </a:r>
            <a:endParaRPr kumimoji="0" lang="en-US" altLang="zh-TW" sz="1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zh-TW" altLang="en-US" sz="1400" dirty="0" smtClean="0"/>
              <a:t>善本資料查詢</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Content Placeholder 7" descr="report2.jpg"/>
          <p:cNvPicPr>
            <a:picLocks noGrp="1" noChangeAspect="1"/>
          </p:cNvPicPr>
          <p:nvPr>
            <p:ph idx="1"/>
          </p:nvPr>
        </p:nvPicPr>
        <p:blipFill rotWithShape="1">
          <a:blip r:embed="rId4" cstate="print"/>
          <a:srcRect t="12418"/>
          <a:stretch/>
        </p:blipFill>
        <p:spPr>
          <a:xfrm>
            <a:off x="2667000" y="1158240"/>
            <a:ext cx="5334000" cy="2257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report3.jpg"/>
          <p:cNvPicPr>
            <a:picLocks noChangeAspect="1"/>
          </p:cNvPicPr>
          <p:nvPr/>
        </p:nvPicPr>
        <p:blipFill rotWithShape="1">
          <a:blip r:embed="rId5" cstate="print"/>
          <a:srcRect t="8420" b="7609"/>
          <a:stretch/>
        </p:blipFill>
        <p:spPr>
          <a:xfrm>
            <a:off x="2667000" y="3406385"/>
            <a:ext cx="5334000" cy="2384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295399"/>
            <a:ext cx="4267200" cy="4267201"/>
          </a:xfrm>
        </p:spPr>
        <p:txBody>
          <a:bodyPr>
            <a:noAutofit/>
          </a:bodyPr>
          <a:lstStyle/>
          <a:p>
            <a:pPr marL="0" indent="0">
              <a:lnSpc>
                <a:spcPct val="110000"/>
              </a:lnSpc>
            </a:pPr>
            <a:r>
              <a:rPr lang="en-US" sz="2000" dirty="0" smtClean="0"/>
              <a:t>Large public research library</a:t>
            </a:r>
          </a:p>
          <a:p>
            <a:pPr marL="0" indent="0">
              <a:lnSpc>
                <a:spcPct val="110000"/>
              </a:lnSpc>
            </a:pPr>
            <a:r>
              <a:rPr lang="en-US" sz="2000" dirty="0" smtClean="0"/>
              <a:t> One library of 16 branches serving three campuses of a total of 45,000 students</a:t>
            </a:r>
          </a:p>
          <a:p>
            <a:pPr marL="0" indent="0">
              <a:lnSpc>
                <a:spcPct val="110000"/>
              </a:lnSpc>
            </a:pPr>
            <a:r>
              <a:rPr lang="en-US" sz="2000" dirty="0" smtClean="0">
                <a:latin typeface="Arial" charset="0"/>
              </a:rPr>
              <a:t>2004 Winner of ACRL Excellence in Academic Libraries Award </a:t>
            </a:r>
            <a:endParaRPr lang="en-US" sz="2000" dirty="0" smtClean="0">
              <a:latin typeface="Arial" charset="0"/>
            </a:endParaRPr>
          </a:p>
          <a:p>
            <a:pPr marL="0" indent="0">
              <a:lnSpc>
                <a:spcPct val="110000"/>
              </a:lnSpc>
            </a:pPr>
            <a:r>
              <a:rPr lang="en-US" sz="2000" dirty="0" smtClean="0">
                <a:latin typeface="Arial" charset="0"/>
              </a:rPr>
              <a:t>UW </a:t>
            </a:r>
            <a:r>
              <a:rPr lang="en-US" sz="2000" dirty="0" smtClean="0">
                <a:latin typeface="Arial" charset="0"/>
              </a:rPr>
              <a:t>EAL- </a:t>
            </a:r>
            <a:r>
              <a:rPr lang="en-US" sz="2000" dirty="0">
                <a:latin typeface="Arial" charset="0"/>
              </a:rPr>
              <a:t>Started in 1937 with first official funding</a:t>
            </a:r>
          </a:p>
          <a:p>
            <a:pPr marL="256032" lvl="1" indent="0">
              <a:lnSpc>
                <a:spcPct val="110000"/>
              </a:lnSpc>
            </a:pPr>
            <a:r>
              <a:rPr lang="en-US" sz="1600" dirty="0">
                <a:latin typeface="Arial" charset="0"/>
              </a:rPr>
              <a:t>Total holding: 640,383 </a:t>
            </a:r>
            <a:r>
              <a:rPr lang="en-US" sz="1600" dirty="0" err="1">
                <a:latin typeface="Arial" charset="0"/>
              </a:rPr>
              <a:t>vols</a:t>
            </a:r>
            <a:endParaRPr lang="en-US" sz="1600" dirty="0">
              <a:latin typeface="Arial" charset="0"/>
            </a:endParaRPr>
          </a:p>
          <a:p>
            <a:pPr marL="256032" lvl="1" indent="0">
              <a:lnSpc>
                <a:spcPct val="110000"/>
              </a:lnSpc>
            </a:pPr>
            <a:r>
              <a:rPr lang="en-US" sz="1600" dirty="0">
                <a:latin typeface="Arial" charset="0"/>
              </a:rPr>
              <a:t>Chinese: 283,822</a:t>
            </a:r>
          </a:p>
          <a:p>
            <a:pPr marL="256032" lvl="1" indent="0">
              <a:lnSpc>
                <a:spcPct val="110000"/>
              </a:lnSpc>
            </a:pPr>
            <a:r>
              <a:rPr lang="en-US" sz="1600" dirty="0">
                <a:latin typeface="Arial" charset="0"/>
              </a:rPr>
              <a:t>Japanese: 154,020</a:t>
            </a:r>
          </a:p>
          <a:p>
            <a:pPr marL="256032" lvl="1" indent="0">
              <a:lnSpc>
                <a:spcPct val="110000"/>
              </a:lnSpc>
            </a:pPr>
            <a:r>
              <a:rPr lang="en-US" sz="1600" dirty="0">
                <a:latin typeface="Arial" charset="0"/>
              </a:rPr>
              <a:t>Korean: 105,388</a:t>
            </a:r>
            <a:endParaRPr lang="en-US" sz="1600" dirty="0" smtClean="0">
              <a:latin typeface="Arial" charset="0"/>
            </a:endParaRPr>
          </a:p>
        </p:txBody>
      </p:sp>
      <p:sp>
        <p:nvSpPr>
          <p:cNvPr id="3" name="Title 2"/>
          <p:cNvSpPr>
            <a:spLocks noGrp="1"/>
          </p:cNvSpPr>
          <p:nvPr>
            <p:ph type="title"/>
          </p:nvPr>
        </p:nvSpPr>
        <p:spPr/>
        <p:txBody>
          <a:bodyPr/>
          <a:lstStyle/>
          <a:p>
            <a:pPr algn="ctr"/>
            <a:r>
              <a:rPr lang="en-US" dirty="0" smtClean="0"/>
              <a:t>University Libraries</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6019800"/>
            <a:ext cx="865707" cy="57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uzzallophoto.jpg"/>
          <p:cNvPicPr>
            <a:picLocks noChangeAspect="1"/>
          </p:cNvPicPr>
          <p:nvPr/>
        </p:nvPicPr>
        <p:blipFill>
          <a:blip r:embed="rId4" cstate="print"/>
          <a:stretch>
            <a:fillRect/>
          </a:stretch>
        </p:blipFill>
        <p:spPr>
          <a:xfrm>
            <a:off x="5334000" y="1104900"/>
            <a:ext cx="3276600" cy="1752600"/>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6892" y="3092768"/>
            <a:ext cx="3584575" cy="254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973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a:t>
            </a:r>
            <a:endParaRPr lang="en-US" dirty="0"/>
          </a:p>
        </p:txBody>
      </p:sp>
      <p:pic>
        <p:nvPicPr>
          <p:cNvPr id="7" name="Content Placeholder 3" descr="untitled.bmp"/>
          <p:cNvPicPr>
            <a:picLocks noChangeAspect="1"/>
          </p:cNvPicPr>
          <p:nvPr/>
        </p:nvPicPr>
        <p:blipFill>
          <a:blip r:embed="rId3" cstate="print"/>
          <a:stretch>
            <a:fillRect/>
          </a:stretch>
        </p:blipFill>
        <p:spPr>
          <a:xfrm>
            <a:off x="8151742" y="6172200"/>
            <a:ext cx="866241" cy="581709"/>
          </a:xfrm>
          <a:prstGeom prst="rect">
            <a:avLst/>
          </a:prstGeom>
        </p:spPr>
      </p:pic>
      <p:sp>
        <p:nvSpPr>
          <p:cNvPr id="9" name="Content Placeholder 4"/>
          <p:cNvSpPr txBox="1">
            <a:spLocks/>
          </p:cNvSpPr>
          <p:nvPr/>
        </p:nvSpPr>
        <p:spPr>
          <a:xfrm>
            <a:off x="-152400" y="1219200"/>
            <a:ext cx="8229600" cy="4525963"/>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zh-TW" altLang="en-US" b="0" i="0" u="none" strike="noStrike" kern="1200" cap="none" spc="0" normalizeH="0" baseline="0" noProof="0" dirty="0" smtClean="0">
                <a:ln>
                  <a:noFill/>
                </a:ln>
                <a:solidFill>
                  <a:schemeClr val="tx1"/>
                </a:solidFill>
                <a:effectLst/>
                <a:uLnTx/>
                <a:uFillTx/>
                <a:latin typeface="+mn-lt"/>
                <a:ea typeface="+mn-ea"/>
                <a:cs typeface="+mn-cs"/>
              </a:rPr>
              <a:t>華盛頓大學圖書館</a:t>
            </a:r>
            <a:endParaRPr kumimoji="0" lang="en-US" altLang="zh-TW"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zh-TW" altLang="en-US" dirty="0" smtClean="0"/>
              <a:t>查詢影像檔</a:t>
            </a:r>
            <a:endParaRPr lang="en-US" altLang="zh-TW"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altLang="zh-TW" dirty="0" smtClean="0"/>
              <a:t>Currently </a:t>
            </a:r>
            <a:r>
              <a:rPr kumimoji="0" lang="en-US" altLang="zh-TW" b="0" i="0" u="none" strike="noStrike" kern="1200" cap="none" spc="0" normalizeH="0" baseline="0" noProof="0" dirty="0" smtClean="0">
                <a:ln>
                  <a:noFill/>
                </a:ln>
                <a:solidFill>
                  <a:schemeClr val="tx1"/>
                </a:solidFill>
                <a:effectLst/>
                <a:uLnTx/>
                <a:uFillTx/>
                <a:latin typeface="+mn-lt"/>
                <a:ea typeface="+mn-ea"/>
                <a:cs typeface="+mn-cs"/>
              </a:rPr>
              <a:t>262 </a:t>
            </a:r>
            <a:r>
              <a:rPr lang="en-US" altLang="zh-TW" dirty="0" smtClean="0"/>
              <a:t>titles</a:t>
            </a:r>
            <a:endParaRPr kumimoji="0" lang="en-US" altLang="zh-TW"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lang="zh-TW" altLang="en-US" dirty="0" smtClean="0"/>
              <a:t>    </a:t>
            </a:r>
            <a:r>
              <a:rPr lang="en-US" altLang="zh-TW" dirty="0" smtClean="0"/>
              <a:t>(from Phase1&amp;Phase2)</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Content Placeholder 7" descr="report4.jpg"/>
          <p:cNvPicPr>
            <a:picLocks noGrp="1" noChangeAspect="1"/>
          </p:cNvPicPr>
          <p:nvPr>
            <p:ph idx="1"/>
          </p:nvPr>
        </p:nvPicPr>
        <p:blipFill rotWithShape="1">
          <a:blip r:embed="rId4" cstate="print"/>
          <a:srcRect l="-979" t="9033"/>
          <a:stretch/>
        </p:blipFill>
        <p:spPr>
          <a:xfrm>
            <a:off x="2971801" y="899160"/>
            <a:ext cx="5410200" cy="2148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report5.jpg"/>
          <p:cNvPicPr>
            <a:picLocks noChangeAspect="1"/>
          </p:cNvPicPr>
          <p:nvPr/>
        </p:nvPicPr>
        <p:blipFill rotWithShape="1">
          <a:blip r:embed="rId5" cstate="print"/>
          <a:srcRect t="4932"/>
          <a:stretch/>
        </p:blipFill>
        <p:spPr>
          <a:xfrm>
            <a:off x="3505200" y="3124199"/>
            <a:ext cx="4495800" cy="3032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3763962"/>
          </a:xfrm>
        </p:spPr>
        <p:txBody>
          <a:bodyPr>
            <a:normAutofit/>
          </a:bodyPr>
          <a:lstStyle/>
          <a:p>
            <a:pPr algn="ctr"/>
            <a:r>
              <a:rPr lang="en-US" sz="4800" dirty="0" smtClean="0">
                <a:solidFill>
                  <a:srgbClr val="002060"/>
                </a:solidFill>
              </a:rPr>
              <a:t/>
            </a:r>
            <a:br>
              <a:rPr lang="en-US" sz="4800" dirty="0" smtClean="0">
                <a:solidFill>
                  <a:srgbClr val="002060"/>
                </a:solidFill>
              </a:rPr>
            </a:br>
            <a:r>
              <a:rPr lang="en-US" sz="4800" dirty="0" smtClean="0">
                <a:solidFill>
                  <a:srgbClr val="002060"/>
                </a:solidFill>
              </a:rPr>
              <a:t/>
            </a:r>
            <a:br>
              <a:rPr lang="en-US" sz="4800" dirty="0" smtClean="0">
                <a:solidFill>
                  <a:srgbClr val="002060"/>
                </a:solidFill>
              </a:rPr>
            </a:br>
            <a:r>
              <a:rPr lang="en-US" sz="6000" dirty="0" smtClean="0">
                <a:solidFill>
                  <a:srgbClr val="002060"/>
                </a:solidFill>
              </a:rPr>
              <a:t>UPDATES FROM NCL</a:t>
            </a:r>
            <a:endParaRPr lang="en-US" sz="6000" dirty="0">
              <a:solidFill>
                <a:srgbClr val="002060"/>
              </a:solidFill>
            </a:endParaRPr>
          </a:p>
        </p:txBody>
      </p:sp>
      <p:sp>
        <p:nvSpPr>
          <p:cNvPr id="5" name="Content Placeholder 4"/>
          <p:cNvSpPr>
            <a:spLocks noGrp="1"/>
          </p:cNvSpPr>
          <p:nvPr>
            <p:ph idx="1"/>
          </p:nvPr>
        </p:nvSpPr>
        <p:spPr/>
        <p:txBody>
          <a:bodyPr/>
          <a:lstStyle/>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505200" cy="4525963"/>
          </a:xfrm>
        </p:spPr>
        <p:txBody>
          <a:bodyPr>
            <a:normAutofit fontScale="92500" lnSpcReduction="10000"/>
          </a:bodyPr>
          <a:lstStyle/>
          <a:p>
            <a:pPr>
              <a:buFont typeface="Wingdings 3" pitchFamily="18" charset="2"/>
              <a:buNone/>
            </a:pPr>
            <a:r>
              <a:rPr lang="en-AU" altLang="zh-TW" sz="2800" b="1" dirty="0" smtClean="0">
                <a:ea typeface="新細明體" charset="-120"/>
              </a:rPr>
              <a:t>NCL’s: </a:t>
            </a:r>
          </a:p>
          <a:p>
            <a:r>
              <a:rPr lang="en-AU" altLang="zh-TW" sz="2800" dirty="0" smtClean="0">
                <a:ea typeface="新細明體" charset="-120"/>
              </a:rPr>
              <a:t>Rare books: </a:t>
            </a:r>
            <a:r>
              <a:rPr lang="en-AU" altLang="zh-TW" sz="2800" dirty="0" smtClean="0">
                <a:solidFill>
                  <a:srgbClr val="FF0000"/>
                </a:solidFill>
                <a:ea typeface="新細明體" charset="-120"/>
              </a:rPr>
              <a:t>7,715 titles, </a:t>
            </a:r>
            <a:r>
              <a:rPr lang="en-US" altLang="zh-TW" sz="2800" dirty="0" smtClean="0">
                <a:solidFill>
                  <a:srgbClr val="FF0000"/>
                </a:solidFill>
                <a:ea typeface="新細明體" charset="-120"/>
              </a:rPr>
              <a:t>3,969,832 </a:t>
            </a:r>
            <a:r>
              <a:rPr lang="en-AU" altLang="zh-TW" sz="2800" dirty="0" smtClean="0">
                <a:solidFill>
                  <a:srgbClr val="FF0000"/>
                </a:solidFill>
                <a:ea typeface="新細明體" charset="-120"/>
              </a:rPr>
              <a:t>images</a:t>
            </a:r>
            <a:r>
              <a:rPr lang="en-AU" altLang="zh-TW" sz="2800" dirty="0" smtClean="0">
                <a:ea typeface="新細明體" charset="-120"/>
              </a:rPr>
              <a:t>; </a:t>
            </a:r>
          </a:p>
          <a:p>
            <a:r>
              <a:rPr lang="en-AU" altLang="zh-TW" sz="2800" dirty="0" smtClean="0">
                <a:ea typeface="新細明體" charset="-120"/>
              </a:rPr>
              <a:t>Rubbings: </a:t>
            </a:r>
            <a:r>
              <a:rPr lang="en-AU" altLang="zh-TW" sz="2800" dirty="0" smtClean="0">
                <a:solidFill>
                  <a:srgbClr val="FF0000"/>
                </a:solidFill>
                <a:ea typeface="新細明體" charset="-120"/>
              </a:rPr>
              <a:t>4,081 titles, 19,301 images</a:t>
            </a:r>
            <a:r>
              <a:rPr lang="en-AU" altLang="zh-TW" sz="2800" dirty="0" smtClean="0">
                <a:ea typeface="新細明體" charset="-120"/>
              </a:rPr>
              <a:t>; </a:t>
            </a:r>
          </a:p>
          <a:p>
            <a:r>
              <a:rPr lang="en-AU" altLang="zh-TW" sz="2800" dirty="0" err="1" smtClean="0">
                <a:ea typeface="新細明體" charset="-120"/>
              </a:rPr>
              <a:t>Dunghuang</a:t>
            </a:r>
            <a:r>
              <a:rPr lang="en-AU" altLang="zh-TW" sz="2800" dirty="0" smtClean="0">
                <a:ea typeface="新細明體" charset="-120"/>
              </a:rPr>
              <a:t> manuscripts: </a:t>
            </a:r>
            <a:r>
              <a:rPr lang="en-AU" altLang="zh-TW" sz="2800" dirty="0" smtClean="0">
                <a:solidFill>
                  <a:srgbClr val="FF0000"/>
                </a:solidFill>
                <a:ea typeface="新細明體" charset="-120"/>
              </a:rPr>
              <a:t>201 titles, 2,485 images</a:t>
            </a:r>
            <a:endParaRPr lang="en-US" altLang="zh-TW" sz="2800" b="1" dirty="0" smtClean="0">
              <a:solidFill>
                <a:srgbClr val="FF0000"/>
              </a:solidFill>
              <a:ea typeface="新細明體" charset="-120"/>
            </a:endParaRPr>
          </a:p>
          <a:p>
            <a:endParaRPr lang="en-US" dirty="0"/>
          </a:p>
        </p:txBody>
      </p:sp>
      <p:sp>
        <p:nvSpPr>
          <p:cNvPr id="3" name="Title 2"/>
          <p:cNvSpPr>
            <a:spLocks noGrp="1"/>
          </p:cNvSpPr>
          <p:nvPr>
            <p:ph type="title"/>
          </p:nvPr>
        </p:nvSpPr>
        <p:spPr/>
        <p:txBody>
          <a:bodyPr/>
          <a:lstStyle/>
          <a:p>
            <a:r>
              <a:rPr lang="en-US" altLang="zh-TW" dirty="0" smtClean="0">
                <a:effectLst/>
                <a:ea typeface="新細明體" charset="-120"/>
              </a:rPr>
              <a:t>NCL rare book digital resources </a:t>
            </a:r>
            <a:r>
              <a:rPr lang="en-US" altLang="zh-TW" sz="2100" dirty="0" smtClean="0">
                <a:effectLst/>
                <a:ea typeface="新細明體" charset="-120"/>
              </a:rPr>
              <a:t>(as of Dec. 2012)</a:t>
            </a:r>
            <a:endParaRPr lang="en-US" dirty="0"/>
          </a:p>
        </p:txBody>
      </p:sp>
      <p:sp>
        <p:nvSpPr>
          <p:cNvPr id="5" name="Rectangle 4"/>
          <p:cNvSpPr txBox="1">
            <a:spLocks/>
          </p:cNvSpPr>
          <p:nvPr/>
        </p:nvSpPr>
        <p:spPr>
          <a:xfrm>
            <a:off x="4648200" y="1295400"/>
            <a:ext cx="4038600" cy="4711891"/>
          </a:xfrm>
          <a:prstGeom prst="rect">
            <a:avLst/>
          </a:prstGeom>
        </p:spPr>
        <p:txBody>
          <a:bodyPr/>
          <a:lstStyle/>
          <a:p>
            <a:pPr marL="365760" indent="-256032">
              <a:spcBef>
                <a:spcPts val="400"/>
              </a:spcBef>
              <a:buClr>
                <a:srgbClr val="53548A"/>
              </a:buClr>
              <a:buSzPct val="68000"/>
              <a:buFont typeface="Wingdings 3" pitchFamily="18" charset="2"/>
              <a:buNone/>
              <a:defRPr/>
            </a:pPr>
            <a:endParaRPr lang="en-US" altLang="zh-TW" sz="2300" b="1" dirty="0" smtClean="0">
              <a:solidFill>
                <a:prstClr val="black"/>
              </a:solidFill>
              <a:ea typeface="新細明體" charset="-120"/>
            </a:endParaRPr>
          </a:p>
          <a:p>
            <a:pPr marL="365760" indent="-256032">
              <a:spcBef>
                <a:spcPts val="400"/>
              </a:spcBef>
              <a:buClr>
                <a:srgbClr val="53548A"/>
              </a:buClr>
              <a:buSzPct val="68000"/>
              <a:buFont typeface="Wingdings 3" pitchFamily="18" charset="2"/>
              <a:buNone/>
              <a:defRPr/>
            </a:pPr>
            <a:r>
              <a:rPr lang="en-US" altLang="zh-TW" sz="2300" b="1" dirty="0" smtClean="0">
                <a:solidFill>
                  <a:prstClr val="black"/>
                </a:solidFill>
                <a:ea typeface="新細明體" charset="-120"/>
              </a:rPr>
              <a:t>International collaborations:</a:t>
            </a:r>
            <a:endParaRPr lang="en-AU" altLang="zh-TW" sz="2300" dirty="0" smtClean="0">
              <a:solidFill>
                <a:prstClr val="black"/>
              </a:solidFill>
              <a:ea typeface="新細明體" charset="-120"/>
            </a:endParaRPr>
          </a:p>
          <a:p>
            <a:pPr marL="365760" indent="-256032">
              <a:spcBef>
                <a:spcPts val="400"/>
              </a:spcBef>
              <a:buClr>
                <a:srgbClr val="53548A"/>
              </a:buClr>
              <a:buSzPct val="68000"/>
              <a:buFont typeface="Wingdings 3"/>
              <a:buChar char=""/>
              <a:defRPr/>
            </a:pPr>
            <a:r>
              <a:rPr lang="en-AU" altLang="zh-TW" sz="2300" dirty="0" smtClean="0">
                <a:solidFill>
                  <a:prstClr val="black"/>
                </a:solidFill>
                <a:ea typeface="新細明體" charset="-120"/>
              </a:rPr>
              <a:t>LC rare books: </a:t>
            </a:r>
            <a:r>
              <a:rPr lang="en-AU" altLang="zh-TW" sz="2300" dirty="0" smtClean="0">
                <a:solidFill>
                  <a:srgbClr val="008000"/>
                </a:solidFill>
                <a:ea typeface="新細明體" charset="-120"/>
              </a:rPr>
              <a:t>2025 titles, 1,032,407</a:t>
            </a:r>
            <a:r>
              <a:rPr lang="en-AU" altLang="zh-TW" sz="2300" dirty="0" smtClean="0">
                <a:solidFill>
                  <a:srgbClr val="67AFBD"/>
                </a:solidFill>
                <a:ea typeface="新細明體" charset="-120"/>
              </a:rPr>
              <a:t> </a:t>
            </a:r>
            <a:r>
              <a:rPr lang="en-AU" altLang="zh-TW" sz="2300" dirty="0" smtClean="0">
                <a:solidFill>
                  <a:srgbClr val="008000"/>
                </a:solidFill>
                <a:ea typeface="新細明體" charset="-120"/>
              </a:rPr>
              <a:t>images</a:t>
            </a:r>
          </a:p>
          <a:p>
            <a:pPr marL="365760" indent="-256032">
              <a:spcBef>
                <a:spcPts val="400"/>
              </a:spcBef>
              <a:buClr>
                <a:srgbClr val="53548A"/>
              </a:buClr>
              <a:buSzPct val="68000"/>
              <a:buFont typeface="Wingdings 3"/>
              <a:buChar char=""/>
              <a:defRPr/>
            </a:pPr>
            <a:r>
              <a:rPr lang="en-AU" altLang="zh-TW" sz="2300" dirty="0" smtClean="0">
                <a:solidFill>
                  <a:prstClr val="black"/>
                </a:solidFill>
                <a:ea typeface="新細明體" charset="-120"/>
              </a:rPr>
              <a:t>UW rare books: </a:t>
            </a:r>
            <a:r>
              <a:rPr lang="en-AU" altLang="zh-TW" sz="2300" dirty="0" smtClean="0">
                <a:solidFill>
                  <a:srgbClr val="008000"/>
                </a:solidFill>
                <a:ea typeface="新細明體" charset="-120"/>
              </a:rPr>
              <a:t>382 titles, 236,424 images</a:t>
            </a:r>
          </a:p>
          <a:p>
            <a:pPr marL="365760" indent="-256032">
              <a:spcBef>
                <a:spcPts val="400"/>
              </a:spcBef>
              <a:buClr>
                <a:srgbClr val="53548A"/>
              </a:buClr>
              <a:buSzPct val="68000"/>
              <a:buFont typeface="Wingdings 3"/>
              <a:buChar char=""/>
              <a:defRPr/>
            </a:pPr>
            <a:r>
              <a:rPr lang="en-AU" altLang="zh-TW" sz="2300" dirty="0" smtClean="0">
                <a:solidFill>
                  <a:prstClr val="black"/>
                </a:solidFill>
                <a:ea typeface="新細明體" charset="-120"/>
              </a:rPr>
              <a:t>UCB rare books: </a:t>
            </a:r>
            <a:r>
              <a:rPr lang="en-AU" altLang="zh-TW" sz="2300" dirty="0" smtClean="0">
                <a:solidFill>
                  <a:srgbClr val="008000"/>
                </a:solidFill>
                <a:ea typeface="新細明體" charset="-120"/>
              </a:rPr>
              <a:t>294 titles, 230,739 images</a:t>
            </a:r>
            <a:endParaRPr lang="zh-TW" altLang="en-US" sz="2300" dirty="0" smtClean="0">
              <a:solidFill>
                <a:srgbClr val="008000"/>
              </a:solidFill>
              <a:ea typeface="新細明體" charset="-120"/>
            </a:endParaRPr>
          </a:p>
          <a:p>
            <a:pPr marL="365760" indent="-256032">
              <a:spcBef>
                <a:spcPts val="400"/>
              </a:spcBef>
              <a:buClr>
                <a:srgbClr val="53548A"/>
              </a:buClr>
              <a:buSzPct val="68000"/>
              <a:buFont typeface="Wingdings 3"/>
              <a:buChar char=""/>
              <a:defRPr/>
            </a:pPr>
            <a:endParaRPr lang="zh-TW" altLang="en-US" sz="2300" dirty="0" smtClean="0">
              <a:solidFill>
                <a:prstClr val="black"/>
              </a:solidFill>
              <a:ea typeface="新細明體" charset="-120"/>
            </a:endParaRPr>
          </a:p>
        </p:txBody>
      </p:sp>
      <p:pic>
        <p:nvPicPr>
          <p:cNvPr id="6" name="Content Placeholder 3" descr="untitled.bmp"/>
          <p:cNvPicPr>
            <a:picLocks noChangeAspect="1"/>
          </p:cNvPicPr>
          <p:nvPr/>
        </p:nvPicPr>
        <p:blipFill>
          <a:blip r:embed="rId3" cstate="print"/>
          <a:stretch>
            <a:fillRect/>
          </a:stretch>
        </p:blipFill>
        <p:spPr>
          <a:xfrm>
            <a:off x="7848600" y="6019800"/>
            <a:ext cx="866241" cy="581709"/>
          </a:xfrm>
          <a:prstGeom prst="rect">
            <a:avLst/>
          </a:prstGeom>
        </p:spPr>
      </p:pic>
    </p:spTree>
    <p:extLst>
      <p:ext uri="{BB962C8B-B14F-4D97-AF65-F5344CB8AC3E}">
        <p14:creationId xmlns:p14="http://schemas.microsoft.com/office/powerpoint/2010/main" val="185917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bwMode="auto">
          <a:noFill/>
        </p:spPr>
        <p:txBody>
          <a:bodyPr wrap="square" lIns="91440" tIns="45720" rIns="91440" bIns="45720" numCol="1" anchorCtr="0" compatLnSpc="1">
            <a:prstTxWarp prst="textNoShape">
              <a:avLst/>
            </a:prstTxWarp>
            <a:normAutofit fontScale="90000"/>
          </a:bodyPr>
          <a:lstStyle/>
          <a:p>
            <a:r>
              <a:rPr lang="en-US" altLang="zh-TW" sz="2500" dirty="0" smtClean="0">
                <a:effectLst/>
                <a:ea typeface="新細明體" charset="-120"/>
              </a:rPr>
              <a:t>NCL’s Rare Books Images Search System will announce a new version in April</a:t>
            </a:r>
            <a:r>
              <a:rPr lang="en-US" altLang="zh-TW" sz="2900" dirty="0" smtClean="0">
                <a:effectLst/>
                <a:ea typeface="新細明體" charset="-120"/>
              </a:rPr>
              <a:t>! (</a:t>
            </a:r>
            <a:r>
              <a:rPr lang="en-US" altLang="zh-TW" sz="2900" dirty="0" smtClean="0">
                <a:effectLst/>
                <a:ea typeface="新細明體" charset="-120"/>
                <a:hlinkClick r:id="rId3"/>
              </a:rPr>
              <a:t>http://rbook2.ncl.edu.tw/</a:t>
            </a:r>
            <a:r>
              <a:rPr lang="en-US" altLang="zh-TW" sz="2900" dirty="0" smtClean="0">
                <a:effectLst/>
                <a:ea typeface="新細明體" charset="-120"/>
              </a:rPr>
              <a:t>)</a:t>
            </a:r>
            <a:endParaRPr lang="zh-TW" altLang="en-US" sz="2900" dirty="0" smtClean="0">
              <a:effectLst/>
              <a:ea typeface="新細明體" charset="-120"/>
            </a:endParaRPr>
          </a:p>
        </p:txBody>
      </p:sp>
      <p:pic>
        <p:nvPicPr>
          <p:cNvPr id="114692" name="Picture 4"/>
          <p:cNvPicPr>
            <a:picLocks noGrp="1" noChangeAspect="1" noChangeArrowheads="1"/>
          </p:cNvPicPr>
          <p:nvPr>
            <p:ph type="body" idx="1"/>
          </p:nvPr>
        </p:nvPicPr>
        <p:blipFill>
          <a:blip r:embed="rId4" cstate="print"/>
          <a:srcRect/>
          <a:stretch>
            <a:fillRect/>
          </a:stretch>
        </p:blipFill>
        <p:spPr>
          <a:xfrm>
            <a:off x="685800" y="1600200"/>
            <a:ext cx="7829550" cy="4305950"/>
          </a:xfrm>
        </p:spPr>
      </p:pic>
      <p:sp>
        <p:nvSpPr>
          <p:cNvPr id="114693" name="Oval 5"/>
          <p:cNvSpPr>
            <a:spLocks noChangeArrowheads="1"/>
          </p:cNvSpPr>
          <p:nvPr/>
        </p:nvSpPr>
        <p:spPr bwMode="auto">
          <a:xfrm>
            <a:off x="2771775" y="1844675"/>
            <a:ext cx="1079500" cy="720725"/>
          </a:xfrm>
          <a:prstGeom prst="ellipse">
            <a:avLst/>
          </a:prstGeom>
          <a:noFill/>
          <a:ln w="31750">
            <a:solidFill>
              <a:srgbClr val="FF0000"/>
            </a:solidFill>
            <a:round/>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altLang="zh-TW" sz="2100" smtClean="0">
                <a:effectLst/>
                <a:ea typeface="新細明體" charset="-120"/>
              </a:rPr>
              <a:t>New Interface</a:t>
            </a:r>
            <a:endParaRPr lang="zh-TW" altLang="en-US" sz="2100" dirty="0" smtClean="0">
              <a:effectLst/>
              <a:ea typeface="新細明體" charset="-120"/>
            </a:endParaRPr>
          </a:p>
        </p:txBody>
      </p:sp>
      <p:pic>
        <p:nvPicPr>
          <p:cNvPr id="116739" name="Picture 3"/>
          <p:cNvPicPr>
            <a:picLocks noGrp="1" noChangeAspect="1" noChangeArrowheads="1"/>
          </p:cNvPicPr>
          <p:nvPr>
            <p:ph type="body" idx="1"/>
          </p:nvPr>
        </p:nvPicPr>
        <p:blipFill>
          <a:blip r:embed="rId2" cstate="print"/>
          <a:srcRect/>
          <a:stretch>
            <a:fillRect/>
          </a:stretch>
        </p:blipFill>
        <p:spPr/>
      </p:pic>
      <p:sp>
        <p:nvSpPr>
          <p:cNvPr id="116740" name="AutoShape 4"/>
          <p:cNvSpPr>
            <a:spLocks noChangeArrowheads="1"/>
          </p:cNvSpPr>
          <p:nvPr/>
        </p:nvSpPr>
        <p:spPr bwMode="auto">
          <a:xfrm>
            <a:off x="2411413" y="4508500"/>
            <a:ext cx="1152525" cy="576263"/>
          </a:xfrm>
          <a:prstGeom prst="righ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altLang="zh-TW" sz="2100" dirty="0" smtClean="0">
                <a:effectLst/>
                <a:ea typeface="新細明體" charset="-120"/>
              </a:rPr>
              <a:t>New Interface-Oldest Book at UW EAL</a:t>
            </a:r>
            <a:endParaRPr lang="zh-TW" altLang="en-US" sz="2100" dirty="0" smtClean="0">
              <a:effectLst/>
              <a:ea typeface="新細明體" charset="-120"/>
            </a:endParaRPr>
          </a:p>
        </p:txBody>
      </p:sp>
      <p:pic>
        <p:nvPicPr>
          <p:cNvPr id="117763" name="Picture 3"/>
          <p:cNvPicPr>
            <a:picLocks noGrp="1" noChangeAspect="1" noChangeArrowheads="1"/>
          </p:cNvPicPr>
          <p:nvPr>
            <p:ph type="body" idx="1"/>
          </p:nvPr>
        </p:nvPicPr>
        <p:blipFill>
          <a:blip r:embed="rId3" cstate="print"/>
          <a:srcRect/>
          <a:stretch>
            <a:fillRect/>
          </a:stretch>
        </p:blipFill>
        <p:spPr/>
      </p:pic>
      <p:sp>
        <p:nvSpPr>
          <p:cNvPr id="117764" name="Oval 4"/>
          <p:cNvSpPr>
            <a:spLocks noChangeArrowheads="1"/>
          </p:cNvSpPr>
          <p:nvPr/>
        </p:nvSpPr>
        <p:spPr bwMode="auto">
          <a:xfrm>
            <a:off x="1187450" y="2133600"/>
            <a:ext cx="1079500" cy="720725"/>
          </a:xfrm>
          <a:prstGeom prst="ellipse">
            <a:avLst/>
          </a:prstGeom>
          <a:noFill/>
          <a:ln w="31750">
            <a:solidFill>
              <a:srgbClr val="FF0000"/>
            </a:solidFill>
            <a:round/>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p:cNvSpPr>
            <a:spLocks noGrp="1" noChangeAspect="1" noChangeArrowheads="1"/>
          </p:cNvSpPr>
          <p:nvPr>
            <p:ph type="title"/>
          </p:nvPr>
        </p:nvSpPr>
        <p:spPr bwMode="auto">
          <a:noFill/>
        </p:spPr>
        <p:txBody>
          <a:bodyPr wrap="square" lIns="91440" tIns="45720" rIns="91440" bIns="45720" numCol="1" anchorCtr="0" compatLnSpc="1">
            <a:prstTxWarp prst="textNoShape">
              <a:avLst/>
            </a:prstTxWarp>
          </a:bodyPr>
          <a:lstStyle/>
          <a:p>
            <a:r>
              <a:rPr lang="en-US" altLang="zh-TW" sz="2100" dirty="0" smtClean="0">
                <a:effectLst/>
                <a:ea typeface="新細明體" charset="-120"/>
              </a:rPr>
              <a:t>Browse the images: Oldest book at UW EAL</a:t>
            </a:r>
            <a:r>
              <a:rPr lang="en-US" altLang="zh-TW" dirty="0" smtClean="0">
                <a:effectLst/>
                <a:ea typeface="新細明體" charset="-120"/>
              </a:rPr>
              <a:t> </a:t>
            </a:r>
          </a:p>
        </p:txBody>
      </p:sp>
      <p:pic>
        <p:nvPicPr>
          <p:cNvPr id="118787" name="Picture 3"/>
          <p:cNvPicPr>
            <a:picLocks noGrp="1" noChangeAspect="1" noChangeArrowheads="1"/>
          </p:cNvPicPr>
          <p:nvPr>
            <p:ph type="body" idx="1"/>
          </p:nvPr>
        </p:nvPicPr>
        <p:blipFill>
          <a:blip r:embed="rId2" cstate="print"/>
          <a:srcRect/>
          <a:stretch>
            <a:fillRect/>
          </a:stretch>
        </p:blipFill>
        <p:spPr>
          <a:xfrm>
            <a:off x="457200" y="1524000"/>
            <a:ext cx="8229600" cy="4525963"/>
          </a:xfrm>
        </p:spPr>
      </p:pic>
      <p:sp>
        <p:nvSpPr>
          <p:cNvPr id="118788" name="Oval 4"/>
          <p:cNvSpPr>
            <a:spLocks noChangeArrowheads="1"/>
          </p:cNvSpPr>
          <p:nvPr/>
        </p:nvSpPr>
        <p:spPr bwMode="auto">
          <a:xfrm>
            <a:off x="1187450" y="2133600"/>
            <a:ext cx="1079500" cy="720725"/>
          </a:xfrm>
          <a:prstGeom prst="ellipse">
            <a:avLst/>
          </a:prstGeom>
          <a:noFill/>
          <a:ln w="31750">
            <a:solidFill>
              <a:srgbClr val="FF0000"/>
            </a:solidFill>
            <a:round/>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altLang="zh-TW" sz="2100" dirty="0" err="1" smtClean="0">
                <a:effectLst/>
                <a:ea typeface="新細明體" charset="-120"/>
              </a:rPr>
              <a:t>Qian</a:t>
            </a:r>
            <a:r>
              <a:rPr lang="en-US" altLang="zh-TW" sz="2100" dirty="0" smtClean="0">
                <a:effectLst/>
                <a:ea typeface="新細明體" charset="-120"/>
              </a:rPr>
              <a:t> </a:t>
            </a:r>
            <a:r>
              <a:rPr lang="en-US" altLang="zh-TW" sz="2100" dirty="0" err="1" smtClean="0">
                <a:effectLst/>
                <a:ea typeface="新細明體" charset="-120"/>
              </a:rPr>
              <a:t>Qianyi</a:t>
            </a:r>
            <a:r>
              <a:rPr lang="en-US" altLang="zh-TW" sz="2100" dirty="0" smtClean="0">
                <a:effectLst/>
                <a:ea typeface="新細明體" charset="-120"/>
              </a:rPr>
              <a:t> collection</a:t>
            </a:r>
            <a:endParaRPr lang="zh-TW" altLang="en-US" sz="2100" dirty="0" smtClean="0">
              <a:effectLst/>
              <a:ea typeface="新細明體" charset="-120"/>
            </a:endParaRPr>
          </a:p>
        </p:txBody>
      </p:sp>
      <p:pic>
        <p:nvPicPr>
          <p:cNvPr id="121859" name="Picture 3"/>
          <p:cNvPicPr>
            <a:picLocks noGrp="1" noChangeAspect="1" noChangeArrowheads="1"/>
          </p:cNvPicPr>
          <p:nvPr>
            <p:ph type="body" idx="1"/>
          </p:nvPr>
        </p:nvPicPr>
        <p:blipFill>
          <a:blip r:embed="rId2" cstate="print"/>
          <a:srcRect/>
          <a:stretch>
            <a:fillRect/>
          </a:stretch>
        </p:blipFill>
        <p:spPr>
          <a:xfrm>
            <a:off x="457200" y="1600200"/>
            <a:ext cx="8229600" cy="499745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altLang="zh-TW" sz="2100" smtClean="0">
                <a:effectLst/>
                <a:ea typeface="新細明體" charset="-120"/>
              </a:rPr>
              <a:t>UW’s Ming edition</a:t>
            </a:r>
            <a:endParaRPr lang="zh-TW" altLang="en-US" sz="2100" smtClean="0">
              <a:effectLst/>
              <a:ea typeface="新細明體" charset="-120"/>
            </a:endParaRPr>
          </a:p>
        </p:txBody>
      </p:sp>
      <p:pic>
        <p:nvPicPr>
          <p:cNvPr id="124931" name="Picture 3"/>
          <p:cNvPicPr>
            <a:picLocks noGrp="1" noChangeAspect="1" noChangeArrowheads="1"/>
          </p:cNvPicPr>
          <p:nvPr>
            <p:ph type="body" idx="1"/>
          </p:nvPr>
        </p:nvPicPr>
        <p:blipFill>
          <a:blip r:embed="rId3" cstate="print"/>
          <a:srcRect/>
          <a:stretch>
            <a:fillRect/>
          </a:stretch>
        </p:blipFill>
        <p:spPr/>
      </p:pic>
      <p:sp>
        <p:nvSpPr>
          <p:cNvPr id="124932" name="Oval 4"/>
          <p:cNvSpPr>
            <a:spLocks noChangeArrowheads="1"/>
          </p:cNvSpPr>
          <p:nvPr/>
        </p:nvSpPr>
        <p:spPr bwMode="auto">
          <a:xfrm>
            <a:off x="2771775" y="1700213"/>
            <a:ext cx="1079500" cy="720725"/>
          </a:xfrm>
          <a:prstGeom prst="ellipse">
            <a:avLst/>
          </a:prstGeom>
          <a:noFill/>
          <a:ln w="31750">
            <a:solidFill>
              <a:srgbClr val="FF0000"/>
            </a:solidFill>
            <a:round/>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              Issues and Impacts </a:t>
            </a:r>
            <a:endParaRPr lang="en-US" dirty="0"/>
          </a:p>
        </p:txBody>
      </p:sp>
      <p:pic>
        <p:nvPicPr>
          <p:cNvPr id="5" name="Content Placeholder 3" descr="untitled.bmp"/>
          <p:cNvPicPr>
            <a:picLocks noChangeAspect="1"/>
          </p:cNvPicPr>
          <p:nvPr/>
        </p:nvPicPr>
        <p:blipFill>
          <a:blip r:embed="rId3" cstate="print"/>
          <a:stretch>
            <a:fillRect/>
          </a:stretch>
        </p:blipFill>
        <p:spPr>
          <a:xfrm>
            <a:off x="8153400" y="6172419"/>
            <a:ext cx="907448" cy="609381"/>
          </a:xfrm>
          <a:prstGeom prst="rect">
            <a:avLst/>
          </a:prstGeom>
        </p:spPr>
      </p:pic>
      <p:sp>
        <p:nvSpPr>
          <p:cNvPr id="6" name="Content Placeholder 5"/>
          <p:cNvSpPr>
            <a:spLocks noGrp="1"/>
          </p:cNvSpPr>
          <p:nvPr>
            <p:ph idx="1"/>
          </p:nvPr>
        </p:nvSpPr>
        <p:spPr>
          <a:xfrm>
            <a:off x="457200" y="2133600"/>
            <a:ext cx="8229600" cy="3873691"/>
          </a:xfrm>
        </p:spPr>
        <p:txBody>
          <a:bodyPr>
            <a:normAutofit fontScale="92500" lnSpcReduction="10000"/>
          </a:bodyPr>
          <a:lstStyle/>
          <a:p>
            <a:pPr>
              <a:buFont typeface="Lucida Sans Unicode" pitchFamily="34" charset="0"/>
              <a:buChar char="‣"/>
            </a:pPr>
            <a:r>
              <a:rPr lang="en-US" altLang="zh-TW" sz="2800" dirty="0" smtClean="0"/>
              <a:t>Preservation urgency </a:t>
            </a:r>
            <a:endParaRPr lang="en-US" altLang="zh-TW" sz="2800" dirty="0"/>
          </a:p>
          <a:p>
            <a:pPr>
              <a:buFont typeface="Lucida Sans Unicode" pitchFamily="34" charset="0"/>
              <a:buChar char="‣"/>
            </a:pPr>
            <a:r>
              <a:rPr lang="en-US" altLang="zh-TW" sz="2800" dirty="0" smtClean="0"/>
              <a:t>Selection: rare </a:t>
            </a:r>
            <a:r>
              <a:rPr lang="en-US" altLang="zh-TW" sz="2800" dirty="0" err="1" smtClean="0"/>
              <a:t>vs</a:t>
            </a:r>
            <a:r>
              <a:rPr lang="en-US" altLang="zh-TW" sz="2800" dirty="0" smtClean="0"/>
              <a:t> old; </a:t>
            </a:r>
            <a:r>
              <a:rPr lang="en-US" altLang="zh-TW" sz="2800" dirty="0"/>
              <a:t>u</a:t>
            </a:r>
            <a:r>
              <a:rPr lang="en-US" altLang="zh-TW" sz="2800" dirty="0" smtClean="0"/>
              <a:t>nique to NCL </a:t>
            </a:r>
            <a:r>
              <a:rPr lang="en-US" altLang="zh-TW" sz="2800" dirty="0" err="1" smtClean="0"/>
              <a:t>vs</a:t>
            </a:r>
            <a:r>
              <a:rPr lang="en-US" altLang="zh-TW" sz="2800" dirty="0" smtClean="0"/>
              <a:t> UW preservation priorities</a:t>
            </a:r>
          </a:p>
          <a:p>
            <a:pPr>
              <a:buFont typeface="Lucida Sans Unicode" pitchFamily="34" charset="0"/>
              <a:buChar char="‣"/>
            </a:pPr>
            <a:r>
              <a:rPr lang="en-US" altLang="zh-TW" sz="2800" dirty="0" smtClean="0"/>
              <a:t>Continued funding needed – more rare books discovered during project</a:t>
            </a:r>
          </a:p>
          <a:p>
            <a:pPr>
              <a:buFont typeface="Lucida Sans Unicode" pitchFamily="34" charset="0"/>
              <a:buChar char="‣"/>
            </a:pPr>
            <a:r>
              <a:rPr lang="en-US" altLang="zh-TW" sz="2800" dirty="0" smtClean="0"/>
              <a:t>Incentive </a:t>
            </a:r>
            <a:r>
              <a:rPr lang="en-US" altLang="zh-TW" sz="2800" dirty="0"/>
              <a:t>to eliminate cataloging backlog</a:t>
            </a:r>
          </a:p>
          <a:p>
            <a:pPr>
              <a:buFont typeface="Lucida Sans Unicode" pitchFamily="34" charset="0"/>
              <a:buChar char="‣"/>
            </a:pPr>
            <a:r>
              <a:rPr lang="en-US" altLang="zh-TW" sz="2800" dirty="0"/>
              <a:t>Preservation </a:t>
            </a:r>
            <a:r>
              <a:rPr lang="en-US" altLang="zh-TW" sz="2800" dirty="0" smtClean="0"/>
              <a:t>projects </a:t>
            </a:r>
            <a:endParaRPr lang="en-US" altLang="zh-TW" sz="2800" dirty="0"/>
          </a:p>
          <a:p>
            <a:pPr>
              <a:buFont typeface="Lucida Sans Unicode" pitchFamily="34" charset="0"/>
              <a:buChar char="‣"/>
            </a:pPr>
            <a:r>
              <a:rPr lang="en-US" altLang="zh-TW" sz="2800" dirty="0" smtClean="0"/>
              <a:t>Exhibits </a:t>
            </a:r>
            <a:r>
              <a:rPr lang="en-US" altLang="zh-TW" sz="2800" dirty="0"/>
              <a:t>&amp; many displays for visits from potential </a:t>
            </a:r>
            <a:r>
              <a:rPr lang="en-US" altLang="zh-TW" sz="2800" dirty="0" smtClean="0"/>
              <a:t>donors and cultural experiences</a:t>
            </a:r>
            <a:endParaRPr lang="en-US" altLang="zh-TW" sz="2800" dirty="0"/>
          </a:p>
          <a:p>
            <a:pPr>
              <a:buFont typeface="Lucida Sans Unicode" pitchFamily="34" charset="0"/>
              <a:buChar char="‣"/>
            </a:pPr>
            <a:endParaRPr lang="en-US" altLang="zh-TW" sz="2800" dirty="0" smtClean="0"/>
          </a:p>
          <a:p>
            <a:pPr marL="624078" indent="-514350">
              <a:buFont typeface="+mj-lt"/>
              <a:buAutoNum type="alphaLcParenR"/>
            </a:pPr>
            <a:endParaRPr lang="en-US" altLang="zh-TW" sz="2800" dirty="0" smtClean="0"/>
          </a:p>
          <a:p>
            <a:pPr marL="624078" indent="-514350">
              <a:buFont typeface="+mj-lt"/>
              <a:buAutoNum type="alphaLcParenR"/>
            </a:pPr>
            <a:endParaRPr lang="en-US" altLang="zh-TW" sz="2800" dirty="0" smtClean="0"/>
          </a:p>
          <a:p>
            <a:pPr marL="624078" indent="-514350">
              <a:buFont typeface="+mj-lt"/>
              <a:buAutoNum type="alphaLcParenR"/>
            </a:pPr>
            <a:endParaRPr lang="en-US" altLang="zh-TW" sz="2800" dirty="0" smtClean="0"/>
          </a:p>
          <a:p>
            <a:pPr marL="624078" indent="-514350">
              <a:buFont typeface="+mj-lt"/>
              <a:buAutoNum type="alphaLcParenR"/>
            </a:pPr>
            <a:endParaRPr lang="en-US" altLang="zh-TW" dirty="0" smtClean="0"/>
          </a:p>
          <a:p>
            <a:pPr marL="624078" indent="-514350">
              <a:buFont typeface="+mj-lt"/>
              <a:buAutoNum type="alphaLcParenR"/>
            </a:pPr>
            <a:endParaRPr lang="en-US" altLang="zh-TW" dirty="0" smtClean="0"/>
          </a:p>
          <a:p>
            <a:pPr marL="624078" indent="-514350">
              <a:buNone/>
            </a:pPr>
            <a:endParaRPr lang="en-US" altLang="zh-TW" dirty="0" smtClean="0"/>
          </a:p>
          <a:p>
            <a:pPr marL="624078" indent="-514350">
              <a:buFont typeface="+mj-lt"/>
              <a:buAutoNum type="alphaLcParenR"/>
            </a:pPr>
            <a:endParaRPr lang="en-US" dirty="0"/>
          </a:p>
        </p:txBody>
      </p:sp>
      <p:pic>
        <p:nvPicPr>
          <p:cNvPr id="7" name="Picture 5" descr="photo99.JPG"/>
          <p:cNvPicPr>
            <a:picLocks noChangeAspect="1"/>
          </p:cNvPicPr>
          <p:nvPr/>
        </p:nvPicPr>
        <p:blipFill>
          <a:blip r:embed="rId4" cstate="print"/>
          <a:srcRect/>
          <a:stretch>
            <a:fillRect/>
          </a:stretch>
        </p:blipFill>
        <p:spPr bwMode="auto">
          <a:xfrm>
            <a:off x="381000" y="228600"/>
            <a:ext cx="19812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a:bodyPr>
          <a:lstStyle/>
          <a:p>
            <a:pPr algn="ctr"/>
            <a:r>
              <a:rPr lang="en-US" sz="3200" dirty="0" smtClean="0"/>
              <a:t>Highlights of UW Chinese Rare Books</a:t>
            </a:r>
            <a:endParaRPr lang="en-US" sz="3200" dirty="0"/>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30" y="1192736"/>
            <a:ext cx="3034670" cy="216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733800"/>
            <a:ext cx="3048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5257800"/>
            <a:ext cx="1066800" cy="97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1000" y="6096000"/>
            <a:ext cx="8651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0" y="3105835"/>
            <a:ext cx="2057400" cy="276999"/>
          </a:xfrm>
          <a:prstGeom prst="rect">
            <a:avLst/>
          </a:prstGeom>
        </p:spPr>
        <p:txBody>
          <a:bodyPr wrap="square">
            <a:spAutoFit/>
          </a:bodyPr>
          <a:lstStyle/>
          <a:p>
            <a:endParaRPr lang="en-US" sz="1200" dirty="0"/>
          </a:p>
        </p:txBody>
      </p:sp>
      <p:sp>
        <p:nvSpPr>
          <p:cNvPr id="10" name="Content Placeholder 9"/>
          <p:cNvSpPr>
            <a:spLocks noGrp="1"/>
          </p:cNvSpPr>
          <p:nvPr>
            <p:ph idx="1"/>
          </p:nvPr>
        </p:nvSpPr>
        <p:spPr>
          <a:xfrm>
            <a:off x="457200" y="990600"/>
            <a:ext cx="4724400" cy="4952999"/>
          </a:xfrm>
        </p:spPr>
        <p:txBody>
          <a:bodyPr>
            <a:normAutofit fontScale="85000" lnSpcReduction="10000"/>
          </a:bodyPr>
          <a:lstStyle/>
          <a:p>
            <a:pPr>
              <a:buNone/>
            </a:pPr>
            <a:endParaRPr lang="en-US" sz="2800" dirty="0" smtClean="0"/>
          </a:p>
          <a:p>
            <a:r>
              <a:rPr lang="en-US" sz="2800" dirty="0" smtClean="0"/>
              <a:t>138 books printed in the Ming Dynasty (1368-1644) </a:t>
            </a:r>
          </a:p>
          <a:p>
            <a:r>
              <a:rPr lang="en-US" sz="2800" dirty="0" smtClean="0"/>
              <a:t>Joseph F. Rock collection of 830 local gazetteers of South West China</a:t>
            </a:r>
          </a:p>
          <a:p>
            <a:r>
              <a:rPr lang="en-US" sz="2800" dirty="0" smtClean="0"/>
              <a:t>Works of </a:t>
            </a:r>
            <a:r>
              <a:rPr lang="en-US" sz="2800" dirty="0" err="1" smtClean="0"/>
              <a:t>Qian</a:t>
            </a:r>
            <a:r>
              <a:rPr lang="en-US" sz="2800" dirty="0" smtClean="0"/>
              <a:t> </a:t>
            </a:r>
            <a:r>
              <a:rPr lang="en-US" sz="2800" dirty="0" err="1" smtClean="0"/>
              <a:t>Qianyi</a:t>
            </a:r>
            <a:r>
              <a:rPr lang="en-US" sz="2800" dirty="0" smtClean="0"/>
              <a:t> (a late Ming Dynasty poet- historian, 1582-1664) </a:t>
            </a:r>
          </a:p>
          <a:p>
            <a:r>
              <a:rPr lang="en-US" sz="2800" dirty="0" smtClean="0"/>
              <a:t>Helmut </a:t>
            </a:r>
            <a:r>
              <a:rPr lang="en-US" sz="2800" dirty="0" smtClean="0"/>
              <a:t>Wilhelm collection of 1300 titles, of which more than 30 Ming editions, a few hundreds of rare Qing editions</a:t>
            </a:r>
          </a:p>
          <a:p>
            <a:endParaRPr lang="en-US" dirty="0"/>
          </a:p>
        </p:txBody>
      </p:sp>
    </p:spTree>
    <p:extLst>
      <p:ext uri="{BB962C8B-B14F-4D97-AF65-F5344CB8AC3E}">
        <p14:creationId xmlns:p14="http://schemas.microsoft.com/office/powerpoint/2010/main" val="931856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using1 (4).JPG"/>
          <p:cNvPicPr>
            <a:picLocks noGrp="1" noChangeAspect="1"/>
          </p:cNvPicPr>
          <p:nvPr>
            <p:ph idx="1"/>
          </p:nvPr>
        </p:nvPicPr>
        <p:blipFill>
          <a:blip r:embed="rId3" cstate="print"/>
          <a:stretch>
            <a:fillRect/>
          </a:stretch>
        </p:blipFill>
        <p:spPr>
          <a:xfrm>
            <a:off x="2209800" y="4023518"/>
            <a:ext cx="2370981" cy="2286000"/>
          </a:xfrm>
          <a:prstGeom prst="rect">
            <a:avLst/>
          </a:prstGeom>
        </p:spPr>
      </p:pic>
      <p:pic>
        <p:nvPicPr>
          <p:cNvPr id="5" name="Picture 4" descr="DSCN1182.JPG"/>
          <p:cNvPicPr>
            <a:picLocks noChangeAspect="1"/>
          </p:cNvPicPr>
          <p:nvPr/>
        </p:nvPicPr>
        <p:blipFill>
          <a:blip r:embed="rId4" cstate="print"/>
          <a:stretch>
            <a:fillRect/>
          </a:stretch>
        </p:blipFill>
        <p:spPr>
          <a:xfrm>
            <a:off x="5052060" y="3962400"/>
            <a:ext cx="2362200" cy="2347118"/>
          </a:xfrm>
          <a:prstGeom prst="rect">
            <a:avLst/>
          </a:prstGeom>
        </p:spPr>
      </p:pic>
      <p:sp>
        <p:nvSpPr>
          <p:cNvPr id="6" name="Title 5"/>
          <p:cNvSpPr>
            <a:spLocks noGrp="1"/>
          </p:cNvSpPr>
          <p:nvPr>
            <p:ph type="title"/>
          </p:nvPr>
        </p:nvSpPr>
        <p:spPr>
          <a:xfrm>
            <a:off x="381000" y="228600"/>
            <a:ext cx="8001000" cy="1219200"/>
          </a:xfrm>
        </p:spPr>
        <p:txBody>
          <a:bodyPr>
            <a:normAutofit fontScale="90000"/>
          </a:bodyPr>
          <a:lstStyle/>
          <a:p>
            <a:r>
              <a:rPr lang="en-US" sz="4400" dirty="0" smtClean="0"/>
              <a:t/>
            </a:r>
            <a:br>
              <a:rPr lang="en-US" sz="4400" dirty="0" smtClean="0"/>
            </a:br>
            <a:r>
              <a:rPr lang="en-US" sz="3600" dirty="0" smtClean="0"/>
              <a:t> </a:t>
            </a:r>
            <a:r>
              <a:rPr lang="en-US" sz="3100" dirty="0"/>
              <a:t>P</a:t>
            </a:r>
            <a:r>
              <a:rPr lang="en-US" sz="3100" dirty="0" smtClean="0"/>
              <a:t>reservation </a:t>
            </a:r>
            <a:r>
              <a:rPr lang="en-US" sz="3100" dirty="0"/>
              <a:t>of </a:t>
            </a:r>
            <a:r>
              <a:rPr lang="en-US" sz="3100" dirty="0" smtClean="0"/>
              <a:t>special collection materials </a:t>
            </a:r>
            <a:endParaRPr lang="en-US" sz="3100" dirty="0"/>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4367" y="6019800"/>
            <a:ext cx="8651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1752600"/>
            <a:ext cx="6781800" cy="1938992"/>
          </a:xfrm>
          <a:prstGeom prst="rect">
            <a:avLst/>
          </a:prstGeom>
        </p:spPr>
        <p:txBody>
          <a:bodyPr wrap="square">
            <a:spAutoFit/>
          </a:bodyPr>
          <a:lstStyle/>
          <a:p>
            <a:r>
              <a:rPr lang="en-US" sz="2400" dirty="0"/>
              <a:t>Six internal grants of over $30,000 from Allen Endowment Fund and Friends of Libraries, and Jackson School provide preservation boxing to re-house EAL special collections of in CJK languages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l"/>
            <a:r>
              <a:rPr lang="en-US" sz="2400" b="1" dirty="0" smtClean="0"/>
              <a:t>Improve </a:t>
            </a:r>
            <a:r>
              <a:rPr lang="en-US" sz="2400" dirty="0"/>
              <a:t>s</a:t>
            </a:r>
            <a:r>
              <a:rPr lang="en-US" sz="2400" b="1" dirty="0" smtClean="0"/>
              <a:t>torage environment:  Moving into the new East Asia Library Special Collection Room </a:t>
            </a:r>
            <a:endParaRPr lang="en-US" sz="2400" b="1" dirty="0"/>
          </a:p>
        </p:txBody>
      </p:sp>
      <p:pic>
        <p:nvPicPr>
          <p:cNvPr id="12" name="Content Placeholder 11" descr="Meter1 (1).JPG"/>
          <p:cNvPicPr>
            <a:picLocks noGrp="1" noChangeAspect="1"/>
          </p:cNvPicPr>
          <p:nvPr>
            <p:ph idx="1"/>
          </p:nvPr>
        </p:nvPicPr>
        <p:blipFill>
          <a:blip r:embed="rId3" cstate="print"/>
          <a:stretch>
            <a:fillRect/>
          </a:stretch>
        </p:blipFill>
        <p:spPr>
          <a:xfrm>
            <a:off x="838200" y="1828800"/>
            <a:ext cx="3739444" cy="3810000"/>
          </a:xfrm>
        </p:spPr>
      </p:pic>
      <p:pic>
        <p:nvPicPr>
          <p:cNvPr id="13" name="Picture 12" descr="Republican &amp; uncat (1).JPG"/>
          <p:cNvPicPr>
            <a:picLocks noChangeAspect="1"/>
          </p:cNvPicPr>
          <p:nvPr/>
        </p:nvPicPr>
        <p:blipFill>
          <a:blip r:embed="rId4" cstate="print"/>
          <a:stretch>
            <a:fillRect/>
          </a:stretch>
        </p:blipFill>
        <p:spPr>
          <a:xfrm>
            <a:off x="5105400" y="1905000"/>
            <a:ext cx="3429000" cy="3733800"/>
          </a:xfrm>
          <a:prstGeom prst="rect">
            <a:avLst/>
          </a:prstGeom>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4367" y="6019800"/>
            <a:ext cx="8651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50" y="1600200"/>
            <a:ext cx="8229600" cy="4525963"/>
          </a:xfrm>
        </p:spPr>
        <p:txBody>
          <a:bodyPr/>
          <a:lstStyle/>
          <a:p>
            <a:pPr marL="109728" indent="0">
              <a:buNone/>
            </a:pPr>
            <a:r>
              <a:rPr lang="en-US" dirty="0" smtClean="0"/>
              <a:t> </a:t>
            </a:r>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smtClean="0"/>
              <a:t>Great Cultural Experience for Staff</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756817"/>
            <a:ext cx="2247900" cy="166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9729" y="1273968"/>
            <a:ext cx="2646363"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1295400"/>
            <a:ext cx="2573337"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035" y="3484562"/>
            <a:ext cx="2444750"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7209" y="3535470"/>
            <a:ext cx="2968625"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12634" y="3115230"/>
            <a:ext cx="4669868" cy="369332"/>
          </a:xfrm>
          <a:prstGeom prst="rect">
            <a:avLst/>
          </a:prstGeom>
          <a:noFill/>
        </p:spPr>
        <p:txBody>
          <a:bodyPr wrap="none" rtlCol="0">
            <a:spAutoFit/>
          </a:bodyPr>
          <a:lstStyle/>
          <a:p>
            <a:r>
              <a:rPr lang="en-US" dirty="0" smtClean="0"/>
              <a:t>A mini lecture on rare book digitization</a:t>
            </a:r>
            <a:endParaRPr lang="en-US" dirty="0"/>
          </a:p>
        </p:txBody>
      </p:sp>
      <p:sp>
        <p:nvSpPr>
          <p:cNvPr id="6" name="TextBox 5"/>
          <p:cNvSpPr txBox="1"/>
          <p:nvPr/>
        </p:nvSpPr>
        <p:spPr>
          <a:xfrm>
            <a:off x="427035" y="5425280"/>
            <a:ext cx="2347117" cy="646331"/>
          </a:xfrm>
          <a:prstGeom prst="rect">
            <a:avLst/>
          </a:prstGeom>
          <a:noFill/>
        </p:spPr>
        <p:txBody>
          <a:bodyPr wrap="none" rtlCol="0">
            <a:spAutoFit/>
          </a:bodyPr>
          <a:lstStyle/>
          <a:p>
            <a:r>
              <a:rPr lang="en-US" dirty="0" smtClean="0"/>
              <a:t>Making dumplings</a:t>
            </a:r>
          </a:p>
          <a:p>
            <a:r>
              <a:rPr lang="en-US" dirty="0" smtClean="0"/>
              <a:t> for New Year party</a:t>
            </a:r>
            <a:endParaRPr lang="en-US" dirty="0"/>
          </a:p>
        </p:txBody>
      </p:sp>
      <p:sp>
        <p:nvSpPr>
          <p:cNvPr id="8" name="TextBox 7"/>
          <p:cNvSpPr txBox="1"/>
          <p:nvPr/>
        </p:nvSpPr>
        <p:spPr>
          <a:xfrm>
            <a:off x="6477000" y="5748445"/>
            <a:ext cx="2282997" cy="369332"/>
          </a:xfrm>
          <a:prstGeom prst="rect">
            <a:avLst/>
          </a:prstGeom>
          <a:noFill/>
        </p:spPr>
        <p:txBody>
          <a:bodyPr wrap="none" rtlCol="0">
            <a:spAutoFit/>
          </a:bodyPr>
          <a:lstStyle/>
          <a:p>
            <a:r>
              <a:rPr lang="en-US" dirty="0" smtClean="0"/>
              <a:t>Post with the Dean</a:t>
            </a:r>
            <a:endParaRPr lang="en-US" dirty="0"/>
          </a:p>
        </p:txBody>
      </p:sp>
      <p:sp>
        <p:nvSpPr>
          <p:cNvPr id="9" name="TextBox 8"/>
          <p:cNvSpPr txBox="1"/>
          <p:nvPr/>
        </p:nvSpPr>
        <p:spPr>
          <a:xfrm>
            <a:off x="3097210" y="5781206"/>
            <a:ext cx="3209533" cy="369332"/>
          </a:xfrm>
          <a:prstGeom prst="rect">
            <a:avLst/>
          </a:prstGeom>
          <a:noFill/>
        </p:spPr>
        <p:txBody>
          <a:bodyPr wrap="none" rtlCol="0">
            <a:spAutoFit/>
          </a:bodyPr>
          <a:lstStyle/>
          <a:p>
            <a:r>
              <a:rPr lang="en-US" dirty="0" smtClean="0"/>
              <a:t>Participate in staff meeting</a:t>
            </a:r>
            <a:endParaRPr lang="en-US" dirty="0"/>
          </a:p>
        </p:txBody>
      </p:sp>
      <p:pic>
        <p:nvPicPr>
          <p:cNvPr id="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0216" y="6150538"/>
            <a:ext cx="8651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035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102291"/>
          </a:xfrm>
        </p:spPr>
        <p:txBody>
          <a:bodyPr>
            <a:normAutofit/>
          </a:bodyPr>
          <a:lstStyle/>
          <a:p>
            <a:pPr marL="109728" indent="0" algn="ctr">
              <a:buNone/>
            </a:pPr>
            <a:r>
              <a:rPr lang="en-US" sz="7200" b="1" dirty="0" smtClean="0">
                <a:solidFill>
                  <a:schemeClr val="accent1">
                    <a:lumMod val="75000"/>
                  </a:schemeClr>
                </a:solidFill>
              </a:rPr>
              <a:t>Thank you!</a:t>
            </a:r>
            <a:endParaRPr lang="en-US" altLang="zh-CN" sz="7200" b="1" dirty="0" smtClean="0">
              <a:solidFill>
                <a:schemeClr val="accent1">
                  <a:lumMod val="75000"/>
                </a:schemeClr>
              </a:solidFill>
            </a:endParaRPr>
          </a:p>
          <a:p>
            <a:pPr marL="109728" indent="0" algn="ctr">
              <a:buNone/>
            </a:pPr>
            <a:r>
              <a:rPr lang="zh-CN" altLang="en-US" sz="7200" b="1" dirty="0" smtClean="0">
                <a:solidFill>
                  <a:schemeClr val="accent1">
                    <a:lumMod val="75000"/>
                  </a:schemeClr>
                </a:solidFill>
              </a:rPr>
              <a:t>谢谢！</a:t>
            </a:r>
            <a:endParaRPr lang="en-US" sz="7200" b="1" dirty="0">
              <a:solidFill>
                <a:schemeClr val="accent1">
                  <a:lumMod val="75000"/>
                </a:schemeClr>
              </a:solidFill>
            </a:endParaRPr>
          </a:p>
        </p:txBody>
      </p:sp>
      <p:sp>
        <p:nvSpPr>
          <p:cNvPr id="3" name="Title 2"/>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13035">
            <a:off x="6096000" y="3810000"/>
            <a:ext cx="2493963"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901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193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7924800" cy="4483291"/>
          </a:xfrm>
        </p:spPr>
        <p:txBody>
          <a:bodyPr>
            <a:normAutofit/>
          </a:bodyPr>
          <a:lstStyle/>
          <a:p>
            <a:r>
              <a:rPr lang="en-US" sz="2000" i="1" dirty="0" smtClean="0"/>
              <a:t>1991 DOE funded cataloging project completed over 3000 cataloging of Qing literary works and local gazetteers </a:t>
            </a:r>
            <a:endParaRPr lang="en-US" sz="2000" i="1" dirty="0" smtClean="0"/>
          </a:p>
          <a:p>
            <a:r>
              <a:rPr lang="en-US" sz="2000" dirty="0"/>
              <a:t>Wang </a:t>
            </a:r>
            <a:r>
              <a:rPr lang="en-US" sz="2000" dirty="0" err="1"/>
              <a:t>Jue</a:t>
            </a:r>
            <a:r>
              <a:rPr lang="en-US" sz="2000" dirty="0"/>
              <a:t>. “Rare works by </a:t>
            </a:r>
            <a:r>
              <a:rPr lang="en-US" sz="2000" dirty="0" err="1"/>
              <a:t>Qian</a:t>
            </a:r>
            <a:r>
              <a:rPr lang="en-US" sz="2000" dirty="0"/>
              <a:t> </a:t>
            </a:r>
            <a:r>
              <a:rPr lang="en-US" sz="2000" dirty="0" err="1"/>
              <a:t>Qianyi</a:t>
            </a:r>
            <a:r>
              <a:rPr lang="en-US" sz="2000" dirty="0"/>
              <a:t> and other Qing Dynasty Rare books of poetry and literature. Bulletin of NCL. V. 25, no. 2</a:t>
            </a:r>
            <a:r>
              <a:rPr lang="en-US" sz="2000" dirty="0" smtClean="0"/>
              <a:t>.</a:t>
            </a:r>
            <a:endParaRPr lang="en-US" sz="2000" dirty="0" smtClean="0"/>
          </a:p>
          <a:p>
            <a:r>
              <a:rPr lang="en-US" sz="2000" i="1" dirty="0" smtClean="0"/>
              <a:t>A descriptive catalog of the Ming editions in the Far Eastern Library of the University of Washington.</a:t>
            </a:r>
            <a:r>
              <a:rPr lang="zh-CN" altLang="en-US" sz="2000" i="1" dirty="0" smtClean="0"/>
              <a:t>（华盛顿大学远东图书馆藏明版书录）</a:t>
            </a:r>
            <a:r>
              <a:rPr lang="en-US" altLang="zh-CN" sz="2000" dirty="0" smtClean="0"/>
              <a:t>compiled by </a:t>
            </a:r>
            <a:r>
              <a:rPr lang="en-US" altLang="zh-CN" sz="2000" dirty="0" err="1" smtClean="0"/>
              <a:t>Chik</a:t>
            </a:r>
            <a:r>
              <a:rPr lang="en-US" altLang="zh-CN" sz="2000" dirty="0" smtClean="0"/>
              <a:t>-Fong Lee (</a:t>
            </a:r>
            <a:r>
              <a:rPr lang="zh-CN" altLang="en-US" sz="2000" dirty="0" smtClean="0"/>
              <a:t>李直方</a:t>
            </a:r>
            <a:r>
              <a:rPr lang="en-US" altLang="zh-CN" sz="2000" dirty="0" smtClean="0"/>
              <a:t>). San Francisco: Chinese Materials Center, Inc, 1975</a:t>
            </a:r>
            <a:r>
              <a:rPr lang="en-US" altLang="zh-CN" sz="2000" dirty="0" smtClean="0"/>
              <a:t>.</a:t>
            </a:r>
            <a:endParaRPr lang="en-US" altLang="zh-CN" sz="2000" dirty="0" smtClean="0"/>
          </a:p>
          <a:p>
            <a:r>
              <a:rPr lang="en-US" altLang="zh-CN" sz="2000" i="1" dirty="0" smtClean="0"/>
              <a:t>Catalog </a:t>
            </a:r>
            <a:r>
              <a:rPr lang="en-US" altLang="zh-CN" sz="2000" i="1" dirty="0"/>
              <a:t>of the official gazetteers of China in the University of Washington. Compiled by Joseph </a:t>
            </a:r>
            <a:r>
              <a:rPr lang="en-US" altLang="zh-CN" sz="2000" i="1" dirty="0" err="1"/>
              <a:t>Dzen</a:t>
            </a:r>
            <a:r>
              <a:rPr lang="en-US" altLang="zh-CN" sz="2000" i="1" dirty="0"/>
              <a:t>-His Lowe. Zug, Switzerland: Inter Documentation Co. [1966]</a:t>
            </a:r>
          </a:p>
          <a:p>
            <a:endParaRPr lang="en-US" altLang="zh-CN" sz="2000" i="1" dirty="0" smtClean="0"/>
          </a:p>
          <a:p>
            <a:pPr marL="109728" indent="0">
              <a:buNone/>
            </a:pPr>
            <a:endParaRPr lang="en-US" sz="2000" dirty="0" smtClean="0"/>
          </a:p>
          <a:p>
            <a:endParaRPr lang="en-US" sz="2000" dirty="0"/>
          </a:p>
        </p:txBody>
      </p:sp>
      <p:sp>
        <p:nvSpPr>
          <p:cNvPr id="3" name="Title 2"/>
          <p:cNvSpPr>
            <a:spLocks noGrp="1"/>
          </p:cNvSpPr>
          <p:nvPr>
            <p:ph type="title"/>
          </p:nvPr>
        </p:nvSpPr>
        <p:spPr>
          <a:xfrm>
            <a:off x="685800" y="274638"/>
            <a:ext cx="8001000" cy="1020762"/>
          </a:xfrm>
        </p:spPr>
        <p:txBody>
          <a:bodyPr>
            <a:normAutofit fontScale="90000"/>
          </a:bodyPr>
          <a:lstStyle/>
          <a:p>
            <a:r>
              <a:rPr lang="en-US" sz="3200" dirty="0" smtClean="0"/>
              <a:t>Previous UW </a:t>
            </a:r>
            <a:r>
              <a:rPr lang="en-US" sz="3200" dirty="0" smtClean="0"/>
              <a:t>Chinese Rare Books Projects &amp; publications</a:t>
            </a:r>
            <a:endParaRPr lang="en-US" sz="32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9941" y="6128215"/>
            <a:ext cx="8651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sz="3200" dirty="0" smtClean="0"/>
              <a:t>UW-NCL Agreement and Collaboration</a:t>
            </a:r>
            <a:endParaRPr lang="en-US" sz="3200" dirty="0"/>
          </a:p>
        </p:txBody>
      </p:sp>
      <p:pic>
        <p:nvPicPr>
          <p:cNvPr id="27650" name="Content Placeholder 3" descr="untitled.bmp"/>
          <p:cNvPicPr>
            <a:picLocks noChangeAspect="1"/>
          </p:cNvPicPr>
          <p:nvPr/>
        </p:nvPicPr>
        <p:blipFill>
          <a:blip r:embed="rId3" cstate="print"/>
          <a:srcRect/>
          <a:stretch>
            <a:fillRect/>
          </a:stretch>
        </p:blipFill>
        <p:spPr bwMode="auto">
          <a:xfrm>
            <a:off x="8151813" y="6172200"/>
            <a:ext cx="866775" cy="581025"/>
          </a:xfrm>
          <a:prstGeom prst="rect">
            <a:avLst/>
          </a:prstGeom>
          <a:noFill/>
          <a:ln w="9525">
            <a:noFill/>
            <a:miter lim="800000"/>
            <a:headEnd/>
            <a:tailEnd/>
          </a:ln>
        </p:spPr>
      </p:pic>
      <p:graphicFrame>
        <p:nvGraphicFramePr>
          <p:cNvPr id="5" name="Diagram 4"/>
          <p:cNvGraphicFramePr/>
          <p:nvPr/>
        </p:nvGraphicFramePr>
        <p:xfrm>
          <a:off x="2209800" y="1371600"/>
          <a:ext cx="4572000" cy="345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Content Placeholder 8" descr="image_normal.jpg"/>
          <p:cNvPicPr>
            <a:picLocks noGrp="1" noChangeAspect="1"/>
          </p:cNvPicPr>
          <p:nvPr>
            <p:ph idx="1"/>
          </p:nvPr>
        </p:nvPicPr>
        <p:blipFill>
          <a:blip r:embed="rId9" cstate="print"/>
          <a:stretch>
            <a:fillRect/>
          </a:stretch>
        </p:blipFill>
        <p:spPr>
          <a:xfrm>
            <a:off x="4572000" y="4724400"/>
            <a:ext cx="2619375" cy="1952625"/>
          </a:xfrm>
          <a:effectLst>
            <a:softEdge rad="112500"/>
          </a:effectLst>
        </p:spPr>
      </p:pic>
      <p:pic>
        <p:nvPicPr>
          <p:cNvPr id="10" name="Picture 9" descr="041211533553.jpg"/>
          <p:cNvPicPr>
            <a:picLocks noChangeAspect="1"/>
          </p:cNvPicPr>
          <p:nvPr/>
        </p:nvPicPr>
        <p:blipFill>
          <a:blip r:embed="rId10" cstate="print"/>
          <a:stretch>
            <a:fillRect/>
          </a:stretch>
        </p:blipFill>
        <p:spPr>
          <a:xfrm>
            <a:off x="508000" y="1676400"/>
            <a:ext cx="2692400" cy="2019300"/>
          </a:xfrm>
          <a:prstGeom prst="rect">
            <a:avLst/>
          </a:prstGeom>
          <a:ln>
            <a:noFill/>
          </a:ln>
          <a:effectLst>
            <a:softEdge rad="112500"/>
          </a:effectLst>
        </p:spPr>
      </p:pic>
      <p:pic>
        <p:nvPicPr>
          <p:cNvPr id="27654" name="Picture 10" descr="Kane meeting.JPG"/>
          <p:cNvPicPr>
            <a:picLocks noChangeAspect="1"/>
          </p:cNvPicPr>
          <p:nvPr/>
        </p:nvPicPr>
        <p:blipFill>
          <a:blip r:embed="rId11" cstate="print"/>
          <a:srcRect/>
          <a:stretch>
            <a:fillRect/>
          </a:stretch>
        </p:blipFill>
        <p:spPr bwMode="auto">
          <a:xfrm>
            <a:off x="5881688" y="1562100"/>
            <a:ext cx="2627312"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534400" cy="4711891"/>
          </a:xfrm>
        </p:spPr>
        <p:txBody>
          <a:bodyPr>
            <a:normAutofit/>
          </a:bodyPr>
          <a:lstStyle/>
          <a:p>
            <a:r>
              <a:rPr lang="en-US" sz="2400" dirty="0" smtClean="0"/>
              <a:t>Timeline: January 2010 –</a:t>
            </a:r>
            <a:r>
              <a:rPr lang="en-US" sz="2400" dirty="0"/>
              <a:t>December </a:t>
            </a:r>
            <a:r>
              <a:rPr lang="en-US" sz="2400" dirty="0" smtClean="0"/>
              <a:t>2012</a:t>
            </a:r>
          </a:p>
          <a:p>
            <a:r>
              <a:rPr lang="en-US" sz="2400" dirty="0" smtClean="0"/>
              <a:t>Materials: UW Chinese </a:t>
            </a:r>
            <a:r>
              <a:rPr lang="en-US" sz="2400" dirty="0"/>
              <a:t>rare </a:t>
            </a:r>
            <a:r>
              <a:rPr lang="en-US" sz="2400" dirty="0" smtClean="0"/>
              <a:t>books unique to NCL (dated before 1796 and rare editions between 1796 and 1911) </a:t>
            </a:r>
          </a:p>
          <a:p>
            <a:r>
              <a:rPr lang="en-US" sz="2400" dirty="0" smtClean="0"/>
              <a:t> 3 Phases:</a:t>
            </a:r>
          </a:p>
          <a:p>
            <a:pPr lvl="1"/>
            <a:r>
              <a:rPr lang="en-US" sz="2000" dirty="0" smtClean="0"/>
              <a:t>Phase I: titles not held </a:t>
            </a:r>
            <a:r>
              <a:rPr lang="en-US" sz="2000" dirty="0"/>
              <a:t>by NCL </a:t>
            </a:r>
            <a:endParaRPr lang="en-US" sz="2000" dirty="0" smtClean="0"/>
          </a:p>
          <a:p>
            <a:pPr lvl="1"/>
            <a:r>
              <a:rPr lang="en-US" sz="2000" dirty="0" smtClean="0"/>
              <a:t>Phase II: titles held by NCL but </a:t>
            </a:r>
            <a:r>
              <a:rPr lang="en-US" sz="2000" dirty="0"/>
              <a:t>different </a:t>
            </a:r>
            <a:r>
              <a:rPr lang="en-US" sz="2000" dirty="0" smtClean="0"/>
              <a:t>editions </a:t>
            </a:r>
          </a:p>
          <a:p>
            <a:pPr lvl="1"/>
            <a:r>
              <a:rPr lang="en-US" sz="2000" dirty="0" smtClean="0"/>
              <a:t>Phase III: missing volumes and pages of NCL. </a:t>
            </a:r>
          </a:p>
          <a:p>
            <a:r>
              <a:rPr lang="en-US" sz="2400" dirty="0" smtClean="0"/>
              <a:t>Estimated around </a:t>
            </a:r>
            <a:r>
              <a:rPr lang="en-US" sz="2400" dirty="0" smtClean="0"/>
              <a:t>80k images each </a:t>
            </a:r>
            <a:r>
              <a:rPr lang="en-US" sz="2400" dirty="0" smtClean="0"/>
              <a:t>phase; and a total of 350 titles to be digitized by the project.</a:t>
            </a:r>
            <a:endParaRPr lang="en-US" sz="2400" dirty="0"/>
          </a:p>
          <a:p>
            <a:endParaRPr lang="en-US" dirty="0" smtClean="0"/>
          </a:p>
          <a:p>
            <a:endParaRPr lang="en-US" dirty="0"/>
          </a:p>
        </p:txBody>
      </p:sp>
      <p:sp>
        <p:nvSpPr>
          <p:cNvPr id="3" name="Title 2"/>
          <p:cNvSpPr>
            <a:spLocks noGrp="1"/>
          </p:cNvSpPr>
          <p:nvPr>
            <p:ph type="title"/>
          </p:nvPr>
        </p:nvSpPr>
        <p:spPr>
          <a:xfrm>
            <a:off x="457200" y="24063"/>
            <a:ext cx="8229600" cy="1143000"/>
          </a:xfrm>
        </p:spPr>
        <p:txBody>
          <a:bodyPr>
            <a:normAutofit/>
          </a:bodyPr>
          <a:lstStyle/>
          <a:p>
            <a:r>
              <a:rPr lang="en-US" sz="2800" dirty="0" smtClean="0">
                <a:solidFill>
                  <a:schemeClr val="tx1"/>
                </a:solidFill>
              </a:rPr>
              <a:t>Scope of the Project:</a:t>
            </a:r>
            <a:endParaRPr lang="en-US" sz="2800" dirty="0">
              <a:solidFill>
                <a:schemeClr val="tx1"/>
              </a:solidFill>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6019800"/>
            <a:ext cx="901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891"/>
          </a:xfrm>
        </p:spPr>
        <p:txBody>
          <a:bodyPr/>
          <a:lstStyle/>
          <a:p>
            <a:r>
              <a:rPr lang="en-US" dirty="0" smtClean="0"/>
              <a:t>A set of standards was developed and agreed on by UWL and NCL</a:t>
            </a:r>
          </a:p>
          <a:p>
            <a:r>
              <a:rPr lang="en-US" dirty="0"/>
              <a:t>S</a:t>
            </a:r>
            <a:r>
              <a:rPr lang="en-US" dirty="0" smtClean="0"/>
              <a:t>canned files are </a:t>
            </a:r>
            <a:r>
              <a:rPr lang="en-US" dirty="0"/>
              <a:t>made </a:t>
            </a:r>
            <a:r>
              <a:rPr lang="en-US" dirty="0" smtClean="0"/>
              <a:t>into two </a:t>
            </a:r>
            <a:r>
              <a:rPr lang="en-US" dirty="0"/>
              <a:t>copies of 300dpi TIFF file, and then transferred into 72dpi JPEG </a:t>
            </a:r>
            <a:r>
              <a:rPr lang="en-US" dirty="0" smtClean="0"/>
              <a:t>file; one copy for each party.</a:t>
            </a:r>
            <a:endParaRPr lang="en-US" dirty="0"/>
          </a:p>
          <a:p>
            <a:r>
              <a:rPr lang="en-US" dirty="0" smtClean="0"/>
              <a:t>Scanned files are to be loaded to websites of both parties for public use; </a:t>
            </a:r>
            <a:r>
              <a:rPr lang="en-US" dirty="0" smtClean="0"/>
              <a:t>NCL to develops </a:t>
            </a:r>
            <a:r>
              <a:rPr lang="en-US" dirty="0" smtClean="0"/>
              <a:t>metadata </a:t>
            </a:r>
            <a:r>
              <a:rPr lang="en-US" dirty="0" smtClean="0"/>
              <a:t>to share with UWL</a:t>
            </a:r>
            <a:endParaRPr lang="en-US" dirty="0" smtClean="0"/>
          </a:p>
          <a:p>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Final Product &amp; Access</a:t>
            </a:r>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943600"/>
            <a:ext cx="901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865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UWL: prepare and provide a list of rare </a:t>
            </a:r>
            <a:r>
              <a:rPr lang="en-US" dirty="0"/>
              <a:t>Chinese </a:t>
            </a:r>
            <a:r>
              <a:rPr lang="en-US" dirty="0" smtClean="0"/>
              <a:t>books with detailed cataloging information for metadata, from which EAL librarian selects in consultation with NCL rare-book librarian for </a:t>
            </a:r>
            <a:r>
              <a:rPr lang="en-US" dirty="0"/>
              <a:t>scanning, </a:t>
            </a:r>
            <a:endParaRPr lang="en-US" dirty="0" smtClean="0"/>
          </a:p>
          <a:p>
            <a:r>
              <a:rPr lang="en-US" dirty="0" smtClean="0"/>
              <a:t>UWL provides office space, </a:t>
            </a:r>
            <a:r>
              <a:rPr lang="en-US" dirty="0"/>
              <a:t>Internet </a:t>
            </a:r>
            <a:r>
              <a:rPr lang="en-US" dirty="0" smtClean="0"/>
              <a:t>connection and equipment </a:t>
            </a:r>
          </a:p>
          <a:p>
            <a:r>
              <a:rPr lang="en-US" dirty="0" smtClean="0"/>
              <a:t>NCL: Provides scanning </a:t>
            </a:r>
            <a:r>
              <a:rPr lang="en-US" dirty="0"/>
              <a:t>equipment and </a:t>
            </a:r>
            <a:r>
              <a:rPr lang="en-US" dirty="0" smtClean="0"/>
              <a:t>technicians</a:t>
            </a:r>
            <a:r>
              <a:rPr lang="en-US" dirty="0"/>
              <a:t> </a:t>
            </a:r>
            <a:r>
              <a:rPr lang="en-US" dirty="0" smtClean="0"/>
              <a:t>through E-Service Information Inc.</a:t>
            </a:r>
          </a:p>
          <a:p>
            <a:r>
              <a:rPr lang="en-US" dirty="0" smtClean="0"/>
              <a:t>Scanning </a:t>
            </a:r>
            <a:r>
              <a:rPr lang="en-US" dirty="0"/>
              <a:t>work </a:t>
            </a:r>
            <a:r>
              <a:rPr lang="en-US" dirty="0" smtClean="0"/>
              <a:t>is </a:t>
            </a:r>
            <a:r>
              <a:rPr lang="en-US" dirty="0"/>
              <a:t>done at the </a:t>
            </a:r>
            <a:r>
              <a:rPr lang="en-US" dirty="0" smtClean="0"/>
              <a:t>EAL of UWL.</a:t>
            </a:r>
          </a:p>
          <a:p>
            <a:pPr marL="109728" indent="0">
              <a:buNone/>
            </a:pPr>
            <a:endParaRPr lang="en-US" dirty="0"/>
          </a:p>
          <a:p>
            <a:endParaRPr lang="en-US" dirty="0"/>
          </a:p>
        </p:txBody>
      </p:sp>
      <p:sp>
        <p:nvSpPr>
          <p:cNvPr id="3" name="Title 2"/>
          <p:cNvSpPr>
            <a:spLocks noGrp="1"/>
          </p:cNvSpPr>
          <p:nvPr>
            <p:ph type="title"/>
          </p:nvPr>
        </p:nvSpPr>
        <p:spPr/>
        <p:txBody>
          <a:bodyPr>
            <a:normAutofit/>
          </a:bodyPr>
          <a:lstStyle/>
          <a:p>
            <a:r>
              <a:rPr lang="en-US" sz="2800" dirty="0"/>
              <a:t>Division of responsibilities </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5943600"/>
            <a:ext cx="901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372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3850" y="381001"/>
            <a:ext cx="8229600" cy="1066800"/>
          </a:xfrm>
        </p:spPr>
        <p:txBody>
          <a:bodyPr>
            <a:normAutofit/>
          </a:bodyPr>
          <a:lstStyle/>
          <a:p>
            <a:r>
              <a:rPr lang="en-US" altLang="zh-TW" sz="3600" dirty="0" smtClean="0"/>
              <a:t>Working environment</a:t>
            </a:r>
            <a:r>
              <a:rPr lang="zh-TW" altLang="en-US" sz="3600" dirty="0" smtClean="0"/>
              <a:t> </a:t>
            </a:r>
            <a:r>
              <a:rPr lang="en-US" altLang="zh-TW" sz="3600" dirty="0" smtClean="0"/>
              <a:t>@UW EAL</a:t>
            </a:r>
            <a:endParaRPr lang="zh-TW" altLang="en-US" sz="3600" dirty="0" smtClean="0">
              <a:ea typeface="新細明體" pitchFamily="18" charset="-120"/>
            </a:endParaRPr>
          </a:p>
        </p:txBody>
      </p:sp>
      <p:pic>
        <p:nvPicPr>
          <p:cNvPr id="16387" name="Picture 5" descr="DSC00234.JPG"/>
          <p:cNvPicPr>
            <a:picLocks noChangeAspect="1"/>
          </p:cNvPicPr>
          <p:nvPr/>
        </p:nvPicPr>
        <p:blipFill>
          <a:blip r:embed="rId3" cstate="print"/>
          <a:srcRect/>
          <a:stretch>
            <a:fillRect/>
          </a:stretch>
        </p:blipFill>
        <p:spPr bwMode="auto">
          <a:xfrm>
            <a:off x="312738" y="1219200"/>
            <a:ext cx="2686050" cy="1943100"/>
          </a:xfrm>
          <a:prstGeom prst="rect">
            <a:avLst/>
          </a:prstGeom>
          <a:noFill/>
          <a:ln w="9525">
            <a:noFill/>
            <a:miter lim="800000"/>
            <a:headEnd/>
            <a:tailEnd/>
          </a:ln>
        </p:spPr>
      </p:pic>
      <p:pic>
        <p:nvPicPr>
          <p:cNvPr id="16388" name="Picture 6" descr="DSC00165.JPG"/>
          <p:cNvPicPr>
            <a:picLocks noChangeAspect="1"/>
          </p:cNvPicPr>
          <p:nvPr/>
        </p:nvPicPr>
        <p:blipFill>
          <a:blip r:embed="rId4" cstate="print"/>
          <a:srcRect/>
          <a:stretch>
            <a:fillRect/>
          </a:stretch>
        </p:blipFill>
        <p:spPr bwMode="auto">
          <a:xfrm>
            <a:off x="3348038" y="1219200"/>
            <a:ext cx="2590800" cy="1943100"/>
          </a:xfrm>
          <a:prstGeom prst="rect">
            <a:avLst/>
          </a:prstGeom>
          <a:noFill/>
          <a:ln w="9525">
            <a:noFill/>
            <a:miter lim="800000"/>
            <a:headEnd/>
            <a:tailEnd/>
          </a:ln>
        </p:spPr>
      </p:pic>
      <p:pic>
        <p:nvPicPr>
          <p:cNvPr id="16389" name="Picture 8" descr="DSC00209_resize.JPG"/>
          <p:cNvPicPr>
            <a:picLocks noChangeAspect="1"/>
          </p:cNvPicPr>
          <p:nvPr/>
        </p:nvPicPr>
        <p:blipFill>
          <a:blip r:embed="rId5" cstate="print"/>
          <a:srcRect/>
          <a:stretch>
            <a:fillRect/>
          </a:stretch>
        </p:blipFill>
        <p:spPr bwMode="auto">
          <a:xfrm>
            <a:off x="1143000" y="3686388"/>
            <a:ext cx="2687637" cy="1874626"/>
          </a:xfrm>
          <a:prstGeom prst="rect">
            <a:avLst/>
          </a:prstGeom>
          <a:noFill/>
          <a:ln w="9525">
            <a:noFill/>
            <a:miter lim="800000"/>
            <a:headEnd/>
            <a:tailEnd/>
          </a:ln>
        </p:spPr>
      </p:pic>
      <p:pic>
        <p:nvPicPr>
          <p:cNvPr id="16391" name="Picture 7" descr="DSC00155_resize"/>
          <p:cNvPicPr>
            <a:picLocks noChangeAspect="1" noChangeArrowheads="1"/>
          </p:cNvPicPr>
          <p:nvPr/>
        </p:nvPicPr>
        <p:blipFill>
          <a:blip r:embed="rId6" cstate="print"/>
          <a:srcRect/>
          <a:stretch>
            <a:fillRect/>
          </a:stretch>
        </p:blipFill>
        <p:spPr bwMode="auto">
          <a:xfrm>
            <a:off x="6190961" y="1200150"/>
            <a:ext cx="2601913" cy="1962150"/>
          </a:xfrm>
          <a:prstGeom prst="rect">
            <a:avLst/>
          </a:prstGeom>
          <a:noFill/>
          <a:ln w="9525">
            <a:noFill/>
            <a:miter lim="800000"/>
            <a:headEnd/>
            <a:tailEnd/>
          </a:ln>
        </p:spPr>
      </p:pic>
      <p:pic>
        <p:nvPicPr>
          <p:cNvPr id="16392" name="Picture 8" descr="DSC00149_resize"/>
          <p:cNvPicPr>
            <a:picLocks noChangeAspect="1" noChangeArrowheads="1"/>
          </p:cNvPicPr>
          <p:nvPr/>
        </p:nvPicPr>
        <p:blipFill>
          <a:blip r:embed="rId7" cstate="print"/>
          <a:srcRect/>
          <a:stretch>
            <a:fillRect/>
          </a:stretch>
        </p:blipFill>
        <p:spPr bwMode="auto">
          <a:xfrm>
            <a:off x="5486400" y="3616326"/>
            <a:ext cx="2587625" cy="1944688"/>
          </a:xfrm>
          <a:prstGeom prst="rect">
            <a:avLst/>
          </a:prstGeom>
          <a:noFill/>
          <a:ln w="9525">
            <a:noFill/>
            <a:miter lim="800000"/>
            <a:headEnd/>
            <a:tailEnd/>
          </a:ln>
        </p:spPr>
      </p:pic>
      <p:sp>
        <p:nvSpPr>
          <p:cNvPr id="9" name="文字方塊 8"/>
          <p:cNvSpPr txBox="1"/>
          <p:nvPr/>
        </p:nvSpPr>
        <p:spPr>
          <a:xfrm>
            <a:off x="477838" y="3245359"/>
            <a:ext cx="2520950" cy="369887"/>
          </a:xfrm>
          <a:prstGeom prst="rect">
            <a:avLst/>
          </a:prstGeom>
          <a:noFill/>
        </p:spPr>
        <p:txBody>
          <a:bodyPr wrap="square">
            <a:spAutoFit/>
          </a:bodyPr>
          <a:lstStyle/>
          <a:p>
            <a:r>
              <a:rPr lang="en-US" altLang="zh-TW" dirty="0" smtClean="0">
                <a:latin typeface="微軟正黑體" pitchFamily="34" charset="-120"/>
                <a:ea typeface="微軟正黑體" pitchFamily="34" charset="-120"/>
              </a:rPr>
              <a:t>Project Office</a:t>
            </a:r>
            <a:endParaRPr lang="zh-TW" altLang="en-US" dirty="0">
              <a:latin typeface="微軟正黑體" pitchFamily="34" charset="-120"/>
              <a:ea typeface="微軟正黑體" pitchFamily="34" charset="-120"/>
            </a:endParaRPr>
          </a:p>
        </p:txBody>
      </p:sp>
      <p:sp>
        <p:nvSpPr>
          <p:cNvPr id="14" name="文字方塊 13"/>
          <p:cNvSpPr txBox="1"/>
          <p:nvPr/>
        </p:nvSpPr>
        <p:spPr>
          <a:xfrm>
            <a:off x="6351299" y="5714445"/>
            <a:ext cx="2519363" cy="369887"/>
          </a:xfrm>
          <a:prstGeom prst="rect">
            <a:avLst/>
          </a:prstGeom>
          <a:noFill/>
        </p:spPr>
        <p:txBody>
          <a:bodyPr>
            <a:spAutoFit/>
          </a:bodyPr>
          <a:lstStyle/>
          <a:p>
            <a:r>
              <a:rPr lang="en-US" altLang="zh-TW" dirty="0" smtClean="0">
                <a:latin typeface="微軟正黑體" pitchFamily="34" charset="-120"/>
                <a:ea typeface="微軟正黑體" pitchFamily="34" charset="-120"/>
              </a:rPr>
              <a:t>Checking in books</a:t>
            </a:r>
            <a:endParaRPr lang="zh-TW" altLang="en-US" dirty="0">
              <a:latin typeface="微軟正黑體" pitchFamily="34" charset="-120"/>
              <a:ea typeface="微軟正黑體" pitchFamily="34" charset="-120"/>
            </a:endParaRPr>
          </a:p>
        </p:txBody>
      </p:sp>
      <p:sp>
        <p:nvSpPr>
          <p:cNvPr id="2" name="Rectangle 1"/>
          <p:cNvSpPr/>
          <p:nvPr/>
        </p:nvSpPr>
        <p:spPr>
          <a:xfrm>
            <a:off x="381000" y="3431660"/>
            <a:ext cx="2617788" cy="369332"/>
          </a:xfrm>
          <a:prstGeom prst="rect">
            <a:avLst/>
          </a:prstGeom>
        </p:spPr>
        <p:txBody>
          <a:bodyPr wrap="square">
            <a:spAutoFit/>
          </a:bodyPr>
          <a:lstStyle/>
          <a:p>
            <a:r>
              <a:rPr lang="en-US" altLang="zh-TW" dirty="0" smtClean="0">
                <a:solidFill>
                  <a:prstClr val="black"/>
                </a:solidFill>
                <a:latin typeface="微軟正黑體" pitchFamily="34" charset="-120"/>
                <a:ea typeface="微軟正黑體" pitchFamily="34" charset="-120"/>
              </a:rPr>
              <a:t> </a:t>
            </a:r>
            <a:endParaRPr lang="en-US" dirty="0"/>
          </a:p>
        </p:txBody>
      </p:sp>
      <p:sp>
        <p:nvSpPr>
          <p:cNvPr id="4" name="TextBox 3"/>
          <p:cNvSpPr txBox="1"/>
          <p:nvPr/>
        </p:nvSpPr>
        <p:spPr>
          <a:xfrm>
            <a:off x="6248401" y="3245359"/>
            <a:ext cx="2544474" cy="307777"/>
          </a:xfrm>
          <a:prstGeom prst="rect">
            <a:avLst/>
          </a:prstGeom>
          <a:noFill/>
        </p:spPr>
        <p:txBody>
          <a:bodyPr wrap="square" rtlCol="0">
            <a:spAutoFit/>
          </a:bodyPr>
          <a:lstStyle/>
          <a:p>
            <a:r>
              <a:rPr lang="en-US" sz="1400" dirty="0" smtClean="0"/>
              <a:t>Evaluate book conditions</a:t>
            </a:r>
            <a:endParaRPr lang="en-US" sz="1400" dirty="0"/>
          </a:p>
        </p:txBody>
      </p:sp>
      <p:sp>
        <p:nvSpPr>
          <p:cNvPr id="7" name="TextBox 6"/>
          <p:cNvSpPr txBox="1"/>
          <p:nvPr/>
        </p:nvSpPr>
        <p:spPr>
          <a:xfrm>
            <a:off x="3348038" y="3245359"/>
            <a:ext cx="1786066" cy="369332"/>
          </a:xfrm>
          <a:prstGeom prst="rect">
            <a:avLst/>
          </a:prstGeom>
          <a:noFill/>
        </p:spPr>
        <p:txBody>
          <a:bodyPr wrap="none" rtlCol="0">
            <a:spAutoFit/>
          </a:bodyPr>
          <a:lstStyle/>
          <a:p>
            <a:r>
              <a:rPr lang="en-US" dirty="0" smtClean="0"/>
              <a:t>Team at work </a:t>
            </a:r>
            <a:endParaRPr lang="en-US" dirty="0"/>
          </a:p>
        </p:txBody>
      </p:sp>
      <p:sp>
        <p:nvSpPr>
          <p:cNvPr id="8" name="TextBox 7"/>
          <p:cNvSpPr txBox="1"/>
          <p:nvPr/>
        </p:nvSpPr>
        <p:spPr>
          <a:xfrm>
            <a:off x="1142999" y="5715000"/>
            <a:ext cx="2687637" cy="369332"/>
          </a:xfrm>
          <a:prstGeom prst="rect">
            <a:avLst/>
          </a:prstGeom>
          <a:noFill/>
        </p:spPr>
        <p:txBody>
          <a:bodyPr wrap="square" rtlCol="0">
            <a:spAutoFit/>
          </a:bodyPr>
          <a:lstStyle/>
          <a:p>
            <a:r>
              <a:rPr lang="en-US" dirty="0" smtClean="0"/>
              <a:t>East Asia Library</a:t>
            </a:r>
            <a:endParaRPr lang="en-US" dirty="0"/>
          </a:p>
        </p:txBody>
      </p:sp>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63184" y="6084333"/>
            <a:ext cx="918959" cy="62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7495</TotalTime>
  <Words>2311</Words>
  <Application>Microsoft Office PowerPoint</Application>
  <PresentationFormat>On-screen Show (4:3)</PresentationFormat>
  <Paragraphs>284</Paragraphs>
  <Slides>33</Slides>
  <Notes>29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REPORT ON UWL-NCL  COLLABORATION:   CHINESE RARE BOOKS DIGITAL PROJECT</vt:lpstr>
      <vt:lpstr>University Libraries</vt:lpstr>
      <vt:lpstr>Highlights of UW Chinese Rare Books</vt:lpstr>
      <vt:lpstr>Previous UW Chinese Rare Books Projects &amp; publications</vt:lpstr>
      <vt:lpstr>UW-NCL Agreement and Collaboration</vt:lpstr>
      <vt:lpstr>Scope of the Project:</vt:lpstr>
      <vt:lpstr>Final Product &amp; Access</vt:lpstr>
      <vt:lpstr>Division of responsibilities </vt:lpstr>
      <vt:lpstr>Working environment @UW EAL</vt:lpstr>
      <vt:lpstr>Project Workflow </vt:lpstr>
      <vt:lpstr>Workflow @UW</vt:lpstr>
      <vt:lpstr>Equipment</vt:lpstr>
      <vt:lpstr>Equipment &amp; Daily Preparation</vt:lpstr>
      <vt:lpstr>Reports</vt:lpstr>
      <vt:lpstr>Reports</vt:lpstr>
      <vt:lpstr>UW 3 Phases Completed  Oct 2010-Nov. 2012</vt:lpstr>
      <vt:lpstr>UWL Plan for Access: Hathi Trust   </vt:lpstr>
      <vt:lpstr>Acccess: NCL Rare Books Search Syetem</vt:lpstr>
      <vt:lpstr>Access</vt:lpstr>
      <vt:lpstr>Access</vt:lpstr>
      <vt:lpstr>  UPDATES FROM NCL</vt:lpstr>
      <vt:lpstr>NCL rare book digital resources (as of Dec. 2012)</vt:lpstr>
      <vt:lpstr>NCL’s Rare Books Images Search System will announce a new version in April! (http://rbook2.ncl.edu.tw/)</vt:lpstr>
      <vt:lpstr>New Interface</vt:lpstr>
      <vt:lpstr>New Interface-Oldest Book at UW EAL</vt:lpstr>
      <vt:lpstr>Browse the images: Oldest book at UW EAL </vt:lpstr>
      <vt:lpstr>Qian Qianyi collection</vt:lpstr>
      <vt:lpstr>UW’s Ming edition</vt:lpstr>
      <vt:lpstr>              Issues and Impacts </vt:lpstr>
      <vt:lpstr>  Preservation of special collection materials </vt:lpstr>
      <vt:lpstr>Improve storage environment:  Moving into the new East Asia Library Special Collection Room </vt:lpstr>
      <vt:lpstr>Great Cultural Experience for Staff</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East Asia Library Circulation</dc:creator>
  <cp:lastModifiedBy>Administrator</cp:lastModifiedBy>
  <cp:revision>446</cp:revision>
  <dcterms:created xsi:type="dcterms:W3CDTF">2006-08-16T00:00:00Z</dcterms:created>
  <dcterms:modified xsi:type="dcterms:W3CDTF">2013-03-20T20:45:13Z</dcterms:modified>
</cp:coreProperties>
</file>